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62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4" autoAdjust="0"/>
    <p:restoredTop sz="91196" autoAdjust="0"/>
  </p:normalViewPr>
  <p:slideViewPr>
    <p:cSldViewPr snapToGrid="0" snapToObjects="1">
      <p:cViewPr varScale="1">
        <p:scale>
          <a:sx n="111" d="100"/>
          <a:sy n="111" d="100"/>
        </p:scale>
        <p:origin x="-1568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4F107-D9B5-994E-8BA6-F5F4921C3D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D489E-EF94-4741-9C58-4C4B53D77C6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799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793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Пример из жизни</a:t>
            </a:r>
            <a:r>
              <a:rPr lang="ru-RU" baseline="0" dirty="0" smtClean="0"/>
              <a:t> – видели торговые стойки МТС, Билайна или Мегафона на оживленных перекрестках? Как правило там работают малоопытные студенты, которых видимо еще и ничему не учат. Поэтому большинство из них просто сидит-стоит уткнувшись в свой телефон или ноутбук. Нет, они конечно готовы продать, когда кто-то подойдет и изъявит желание купить. Но этого совсем недостаточно. Результативность между продавцами отличается в 10 раз. Что делают те, кто продает в 10 раз больше – они просто предлагают всем, проходящим мимо, рассказать о новых предложениях своего оператора. И какой-то процент находит это хорошим предложением и покупает. Но если не предпринимать шагов – ничего не случится.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Излюбленное оправдание </a:t>
            </a:r>
            <a:r>
              <a:rPr lang="ru-RU" baseline="0" dirty="0" err="1" smtClean="0"/>
              <a:t>продажников</a:t>
            </a:r>
            <a:r>
              <a:rPr lang="ru-RU" baseline="0" dirty="0" smtClean="0"/>
              <a:t> – не тот продукт, не было рекламы, не та цена. Точно также и маркетологи обычно рассказывают как во всем виновато то, что </a:t>
            </a:r>
            <a:r>
              <a:rPr lang="ru-RU" baseline="0" dirty="0" err="1" smtClean="0"/>
              <a:t>продажники</a:t>
            </a:r>
            <a:r>
              <a:rPr lang="ru-RU" baseline="0" dirty="0" smtClean="0"/>
              <a:t> не так продают, каналы дистрибуции не наполнены </a:t>
            </a:r>
            <a:r>
              <a:rPr lang="ru-RU" baseline="0" dirty="0" err="1" smtClean="0"/>
              <a:t>итд</a:t>
            </a:r>
            <a:r>
              <a:rPr lang="ru-RU" baseline="0" dirty="0" smtClean="0"/>
              <a:t>.</a:t>
            </a:r>
            <a:r>
              <a:rPr lang="ru-RU" baseline="0" dirty="0"/>
              <a:t> </a:t>
            </a:r>
            <a:r>
              <a:rPr lang="ru-RU" baseline="0" dirty="0" smtClean="0"/>
              <a:t>Работает универсальное правило – прежде, чем кивать в чью-то сторону – будьте на 120% уверены в том, что по ВАШЕЙ кафедре все в порядке. Никакие слова о том, что «цена не та» не принимаются, пока не было сделано существенного количества предложений, и есть конкретные численные данные о том, что основное возражение клиентов касается цены, и победить его не удается.</a:t>
            </a:r>
          </a:p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5865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03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085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7944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167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328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5859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595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Управление подразумевает</a:t>
            </a:r>
            <a:r>
              <a:rPr lang="ru-RU" baseline="0" dirty="0" smtClean="0"/>
              <a:t> цикл – Цель – План – Действие – Оценка результата и возврат к этому же циклу. Не удалось достичь результата? Ок, до сих пор ли верна цель? Верна – значит планируем снова как мы ее достигнем, если предыдущее действие не вышло. Ок, новая идея – пробуем. Оцениваем результат. И снова по кругу.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Важно – скорее всего понадобится несколько подходов к снаряду. </a:t>
            </a:r>
            <a:r>
              <a:rPr lang="ru-RU" baseline="0" smtClean="0"/>
              <a:t>Далеко не все являются Стивом Джобсом, большинство способно придумать какую-то общую идею, но не с первого раза ее реализовать правильно.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Оценка результата подразумевает достаточное количество осмысленных численных данных. Чтобы понять ЧТО надо поменять, надо понимать, какие были причины отказа. Если 95% отказывают по причине того, что им просто не нужен кредит, и 95% отказывают по причине того, что ставки слишком высоки – это принципиально разные ситуации.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D489E-EF94-4741-9C58-4C4B53D77C6C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13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46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703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23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38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87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373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1788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90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830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575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44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AB50B-97AC-D74F-B562-4EF20A600852}" type="datetimeFigureOut">
              <a:rPr lang="ru-RU" smtClean="0"/>
              <a:pPr/>
              <a:t>12.06.15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4921D-D484-7B48-A57B-8E0971EFA6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368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10 секретов продаж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«99% процентов всех сделок состоят в продаже клиенту самого себя»</a:t>
            </a:r>
          </a:p>
          <a:p>
            <a:pPr algn="r"/>
            <a:r>
              <a:rPr lang="ru-RU" dirty="0" smtClean="0"/>
              <a:t>Билл Гейтс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384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8: Работать больше </a:t>
            </a:r>
            <a:r>
              <a:rPr lang="ru-RU" dirty="0" smtClean="0">
                <a:sym typeface="Wingdings"/>
              </a:rPr>
              <a:t>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Чем больше мы работаем, тем больше нам везет</a:t>
            </a:r>
          </a:p>
          <a:p>
            <a:r>
              <a:rPr lang="ru-RU" dirty="0" smtClean="0"/>
              <a:t>«Больше» не всегда значит «интенсивнее», хотя сделать лишний </a:t>
            </a:r>
            <a:r>
              <a:rPr lang="ru-RU" dirty="0" smtClean="0"/>
              <a:t>звонок потенциальному клиенту </a:t>
            </a:r>
            <a:r>
              <a:rPr lang="ru-RU" dirty="0" smtClean="0"/>
              <a:t>никогда не помешает</a:t>
            </a:r>
          </a:p>
          <a:p>
            <a:r>
              <a:rPr lang="ru-RU" dirty="0" smtClean="0"/>
              <a:t>«Больше» может быть и «больше времени уделить анализу, чтобы предложить другой продукт»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947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9: Управляйте продажами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Или помогайте управлять своему начальнику</a:t>
            </a:r>
          </a:p>
          <a:p>
            <a:r>
              <a:rPr lang="ru-RU" dirty="0" smtClean="0"/>
              <a:t>Управление: </a:t>
            </a:r>
          </a:p>
          <a:p>
            <a:pPr lvl="1"/>
            <a:r>
              <a:rPr lang="ru-RU" dirty="0" smtClean="0"/>
              <a:t>Цель</a:t>
            </a:r>
          </a:p>
          <a:p>
            <a:pPr lvl="1"/>
            <a:r>
              <a:rPr lang="ru-RU" dirty="0" smtClean="0"/>
              <a:t>Планирование действий</a:t>
            </a:r>
          </a:p>
          <a:p>
            <a:pPr lvl="1"/>
            <a:r>
              <a:rPr lang="ru-RU" dirty="0" smtClean="0"/>
              <a:t>Действие</a:t>
            </a:r>
          </a:p>
          <a:p>
            <a:pPr lvl="1"/>
            <a:r>
              <a:rPr lang="ru-RU" dirty="0" smtClean="0"/>
              <a:t>Оценка результата</a:t>
            </a:r>
          </a:p>
          <a:p>
            <a:r>
              <a:rPr lang="ru-RU" dirty="0" smtClean="0"/>
              <a:t>Во многом – игра «больших цифр»</a:t>
            </a:r>
          </a:p>
          <a:p>
            <a:pPr lvl="1"/>
            <a:r>
              <a:rPr lang="ru-RU" dirty="0" smtClean="0"/>
              <a:t>Если от 100 контактов получается 5 клиентов, то с ОЧЕНЬ БОЛЬШОЙ вероятностью из 200 получится 10. Важно – из 1 000 000 может </a:t>
            </a:r>
            <a:r>
              <a:rPr lang="ru-RU" dirty="0" smtClean="0"/>
              <a:t>не </a:t>
            </a:r>
            <a:r>
              <a:rPr lang="ru-RU" dirty="0" smtClean="0"/>
              <a:t>получиться 50 000.</a:t>
            </a:r>
          </a:p>
          <a:p>
            <a:pPr lvl="1"/>
            <a:r>
              <a:rPr lang="ru-RU" dirty="0" smtClean="0"/>
              <a:t>НО Если из 100 за месяц получилось 5 продаж, а надо за год сделать 300 продаж, то НАДО ЧТО-ТО МЕНЯТЬ</a:t>
            </a:r>
          </a:p>
          <a:p>
            <a:pPr lvl="1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4021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Воронка продаж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27190"/>
            <a:ext cx="8229600" cy="4525963"/>
          </a:xfrm>
        </p:spPr>
        <p:txBody>
          <a:bodyPr>
            <a:noAutofit/>
          </a:bodyPr>
          <a:lstStyle/>
          <a:p>
            <a:r>
              <a:rPr lang="ru-RU" sz="2000" dirty="0" smtClean="0"/>
              <a:t>Сколько сделано первичных контактов</a:t>
            </a:r>
          </a:p>
          <a:p>
            <a:r>
              <a:rPr lang="ru-RU" sz="2000" dirty="0" smtClean="0"/>
              <a:t>Сколько было квалифицировано с нашей стороны</a:t>
            </a:r>
          </a:p>
          <a:p>
            <a:r>
              <a:rPr lang="ru-RU" sz="2000" dirty="0" smtClean="0"/>
              <a:t>У скольки</a:t>
            </a:r>
            <a:r>
              <a:rPr lang="ru-RU" sz="2000" dirty="0"/>
              <a:t>х</a:t>
            </a:r>
            <a:r>
              <a:rPr lang="ru-RU" sz="2000" dirty="0" smtClean="0"/>
              <a:t> есть потребность</a:t>
            </a:r>
          </a:p>
          <a:p>
            <a:r>
              <a:rPr lang="ru-RU" sz="2000" dirty="0" smtClean="0"/>
              <a:t>Сколько получили предложение</a:t>
            </a:r>
          </a:p>
          <a:p>
            <a:r>
              <a:rPr lang="ru-RU" sz="2000" dirty="0" smtClean="0"/>
              <a:t>Со сколькими вступили в обсуждение условий</a:t>
            </a:r>
          </a:p>
          <a:p>
            <a:r>
              <a:rPr lang="ru-RU" sz="2000" dirty="0" smtClean="0"/>
              <a:t>Сколько согласий (сделок)</a:t>
            </a:r>
          </a:p>
          <a:p>
            <a:r>
              <a:rPr lang="ru-RU" sz="2000" dirty="0" smtClean="0"/>
              <a:t>Сколько отказов (отказы только финальные – мы решили не бороться больше с возражениями)</a:t>
            </a:r>
          </a:p>
          <a:p>
            <a:pPr lvl="1"/>
            <a:r>
              <a:rPr lang="ru-RU" sz="1600" dirty="0" smtClean="0"/>
              <a:t>И разбивка причин</a:t>
            </a:r>
          </a:p>
          <a:p>
            <a:pPr lvl="1"/>
            <a:r>
              <a:rPr lang="ru-RU" sz="1600" dirty="0" smtClean="0"/>
              <a:t>Причины должны позволять работать с ними! </a:t>
            </a:r>
          </a:p>
          <a:p>
            <a:pPr lvl="1"/>
            <a:r>
              <a:rPr lang="ru-RU" sz="1600" dirty="0" smtClean="0"/>
              <a:t>Пример - «Лояльность к другому производителю» – это очень странная причина: за «лояльностью» что-то скрывается – или лучшая цена, или удобство, или боязнь перемен, или «брат у них работает», но само по себе «лояльность» – это ничто.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Упражнение: участники группы называют примерные параметры своих воронок продаж (сколько делают контактов, сколько квалификаций, </a:t>
            </a:r>
            <a:r>
              <a:rPr lang="ru-RU" sz="2000" dirty="0" err="1" smtClean="0">
                <a:solidFill>
                  <a:srgbClr val="FF0000"/>
                </a:solidFill>
              </a:rPr>
              <a:t>и.т.д</a:t>
            </a:r>
            <a:r>
              <a:rPr lang="ru-RU" sz="2000" dirty="0" smtClean="0">
                <a:solidFill>
                  <a:srgbClr val="FF0000"/>
                </a:solidFill>
              </a:rPr>
              <a:t>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10: Чтобы ПРОДАТЬ, нужно ПРОДАВАТЬ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Чтобы ДОБИТЬСЯ какого-то результата, нужно как минимум ПРЕДПРИНИМАТЬ шаги, способные привести к его достижению</a:t>
            </a:r>
          </a:p>
          <a:p>
            <a:r>
              <a:rPr lang="ru-RU" dirty="0" smtClean="0"/>
              <a:t>Чтобы продать, нужно ХОТЯ БЫ ПРЕДЛОЖИТЬ, донести информацию</a:t>
            </a:r>
          </a:p>
          <a:p>
            <a:r>
              <a:rPr lang="ru-RU" dirty="0" smtClean="0"/>
              <a:t>Не нужно «</a:t>
            </a:r>
            <a:r>
              <a:rPr lang="ru-RU" dirty="0" err="1" smtClean="0"/>
              <a:t>впаривать</a:t>
            </a:r>
            <a:r>
              <a:rPr lang="ru-RU" dirty="0" smtClean="0"/>
              <a:t>» (см. Секрет №2), но минимум-то </a:t>
            </a:r>
            <a:r>
              <a:rPr lang="ru-RU" dirty="0" smtClean="0"/>
              <a:t>действий надо </a:t>
            </a:r>
            <a:r>
              <a:rPr lang="ru-RU" dirty="0" smtClean="0"/>
              <a:t>исполнить</a:t>
            </a:r>
          </a:p>
          <a:p>
            <a:r>
              <a:rPr lang="ru-RU" dirty="0" smtClean="0"/>
              <a:t>Перед тем, как обвинять других (продукт плохой, рекламы нет, реклама плохая, клиенты тупые </a:t>
            </a:r>
            <a:r>
              <a:rPr lang="ru-RU" dirty="0" err="1" smtClean="0"/>
              <a:t>и.т.д</a:t>
            </a:r>
            <a:r>
              <a:rPr lang="ru-RU" dirty="0" smtClean="0"/>
              <a:t>.), сначала «по своей кафедре» должно быть все в порядке</a:t>
            </a:r>
          </a:p>
          <a:p>
            <a:pPr lvl="1"/>
            <a:r>
              <a:rPr lang="ru-RU" dirty="0" smtClean="0"/>
              <a:t>Не надо говорить про отсутствие рекламы, если не сделан норматив звонков клиентам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112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Секрет 0 (бонусный):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Секретов вообще-то нет</a:t>
            </a:r>
          </a:p>
          <a:p>
            <a:r>
              <a:rPr lang="ru-RU" dirty="0" smtClean="0"/>
              <a:t>Вы уже знаете все секреты из своей любительской роли (покупателей)</a:t>
            </a:r>
          </a:p>
          <a:p>
            <a:r>
              <a:rPr lang="ru-RU" dirty="0" smtClean="0"/>
              <a:t>И почему-то думаете, что они не помогут Вам в профессиональной роли (продавцов)</a:t>
            </a:r>
          </a:p>
          <a:p>
            <a:r>
              <a:rPr lang="ru-RU" dirty="0" smtClean="0"/>
              <a:t>А зря.</a:t>
            </a:r>
          </a:p>
          <a:p>
            <a:r>
              <a:rPr lang="ru-RU" dirty="0" smtClean="0"/>
              <a:t>Нужно ли быть курицей, чтобы отличить тухлое яйцо от хорошего?</a:t>
            </a:r>
          </a:p>
          <a:p>
            <a:pPr lvl="1"/>
            <a:r>
              <a:rPr lang="ru-RU" dirty="0" smtClean="0"/>
              <a:t>В своей жизни Вы покупали что-либо тысячи раз, и для себя и для компании</a:t>
            </a:r>
          </a:p>
          <a:p>
            <a:pPr lvl="1"/>
            <a:r>
              <a:rPr lang="ru-RU" dirty="0" smtClean="0">
                <a:solidFill>
                  <a:srgbClr val="FF0000"/>
                </a:solidFill>
              </a:rPr>
              <a:t>Упражнение: вспомните, что Вам нравилось или не нравилось в это процессе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98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1: 99% процентов успеха состоит в продаже клиенту самого себя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По одежке встречают</a:t>
            </a:r>
          </a:p>
          <a:p>
            <a:pPr lvl="1"/>
            <a:r>
              <a:rPr lang="ru-RU" dirty="0" smtClean="0"/>
              <a:t>Оденемся прилично на встречу с клиентом?</a:t>
            </a:r>
          </a:p>
          <a:p>
            <a:r>
              <a:rPr lang="ru-RU" dirty="0" smtClean="0"/>
              <a:t>Мы должны быть экспертами, не только на своем поле </a:t>
            </a:r>
          </a:p>
          <a:p>
            <a:r>
              <a:rPr lang="ru-RU" dirty="0" smtClean="0"/>
              <a:t>На поле клиента (потребитель определенного продукта)</a:t>
            </a:r>
          </a:p>
          <a:p>
            <a:pPr lvl="1"/>
            <a:r>
              <a:rPr lang="ru-RU" dirty="0" smtClean="0"/>
              <a:t>Клиенту не очень интересно слушать про нас</a:t>
            </a:r>
          </a:p>
          <a:p>
            <a:pPr lvl="1"/>
            <a:r>
              <a:rPr lang="ru-RU" dirty="0" smtClean="0"/>
              <a:t>Ему интересно слушать про свои потребности, проблемы, способы решения, пользу, выгоды</a:t>
            </a:r>
          </a:p>
          <a:p>
            <a:pPr lvl="1"/>
            <a:r>
              <a:rPr lang="ru-RU" dirty="0" smtClean="0"/>
              <a:t>Часто ли Вы сталкиваетесь с людьми, которые сами не знают, чего хотят? </a:t>
            </a:r>
            <a:r>
              <a:rPr lang="ru-RU" b="1" u="sng" dirty="0" smtClean="0"/>
              <a:t>Они хотят пообщаться с экспертом</a:t>
            </a:r>
            <a:endParaRPr lang="ru-RU" b="1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932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2: Работать честно - выгодно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Мы не </a:t>
            </a:r>
            <a:r>
              <a:rPr lang="ru-RU" dirty="0" err="1" smtClean="0"/>
              <a:t>впариваем</a:t>
            </a:r>
            <a:endParaRPr lang="ru-RU" dirty="0" smtClean="0"/>
          </a:p>
          <a:p>
            <a:r>
              <a:rPr lang="ru-RU" dirty="0" smtClean="0"/>
              <a:t>Мы решаем проблемы</a:t>
            </a:r>
            <a:endParaRPr lang="ru-RU" dirty="0"/>
          </a:p>
          <a:p>
            <a:r>
              <a:rPr lang="ru-RU" dirty="0" smtClean="0"/>
              <a:t>Вероятно с помощью личного обаяния, гипноза, обмана или манипуляций мы могли бы продать клиенту товар или услугу, которые ему не нужны</a:t>
            </a:r>
          </a:p>
          <a:p>
            <a:pPr lvl="1"/>
            <a:r>
              <a:rPr lang="ru-RU" dirty="0" smtClean="0"/>
              <a:t>Будет ли он доволен?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424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3: </a:t>
            </a:r>
            <a:r>
              <a:rPr lang="ru-RU" dirty="0" smtClean="0"/>
              <a:t>Продавать надо в нужный момент, а не все время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Мы не коммивояжеры</a:t>
            </a:r>
          </a:p>
          <a:p>
            <a:r>
              <a:rPr lang="ru-RU" dirty="0" smtClean="0"/>
              <a:t>Мы заключаем такие сделки, которые устраивают и клиента, и компанию, и нас лично</a:t>
            </a:r>
          </a:p>
          <a:p>
            <a:r>
              <a:rPr lang="ru-RU" dirty="0" smtClean="0"/>
              <a:t>Этапы продаж:</a:t>
            </a:r>
          </a:p>
          <a:p>
            <a:pPr lvl="1"/>
            <a:r>
              <a:rPr lang="ru-RU" dirty="0" smtClean="0"/>
              <a:t>Первичный поиск</a:t>
            </a:r>
          </a:p>
          <a:p>
            <a:pPr lvl="1"/>
            <a:r>
              <a:rPr lang="ru-RU" dirty="0" smtClean="0"/>
              <a:t>Квалификация</a:t>
            </a:r>
          </a:p>
          <a:p>
            <a:pPr lvl="1"/>
            <a:r>
              <a:rPr lang="ru-RU" dirty="0" smtClean="0"/>
              <a:t>Определение потребностей</a:t>
            </a:r>
          </a:p>
          <a:p>
            <a:pPr lvl="1"/>
            <a:r>
              <a:rPr lang="ru-RU" dirty="0" smtClean="0"/>
              <a:t>Презентация</a:t>
            </a:r>
          </a:p>
          <a:p>
            <a:pPr lvl="1"/>
            <a:r>
              <a:rPr lang="ru-RU" dirty="0" smtClean="0"/>
              <a:t>Предъявление доказательств</a:t>
            </a:r>
          </a:p>
          <a:p>
            <a:pPr lvl="1"/>
            <a:r>
              <a:rPr lang="ru-RU" dirty="0" smtClean="0"/>
              <a:t>Заключение сделки</a:t>
            </a:r>
          </a:p>
          <a:p>
            <a:r>
              <a:rPr lang="ru-RU" b="1" u="sng" dirty="0" smtClean="0"/>
              <a:t>Не пытайтесь продать, пока не выяснили потребности</a:t>
            </a:r>
            <a:endParaRPr lang="ru-RU" b="1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68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4: </a:t>
            </a:r>
            <a:r>
              <a:rPr lang="ru-RU" dirty="0" smtClean="0"/>
              <a:t>Сначала внутренние продажи, потом клиентам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Мы должны продавать то, что нужно клиентам</a:t>
            </a:r>
          </a:p>
          <a:p>
            <a:r>
              <a:rPr lang="ru-RU" dirty="0" smtClean="0"/>
              <a:t>Если клиентам не нужно то, что мы продаем, мы сначала должны изменить свой продукт таким образом, чтобы он был востребован (</a:t>
            </a:r>
            <a:r>
              <a:rPr lang="ru-RU" b="1" u="sng" dirty="0" smtClean="0"/>
              <a:t>продать </a:t>
            </a:r>
            <a:r>
              <a:rPr lang="ru-RU" b="1" u="sng" dirty="0" smtClean="0"/>
              <a:t>необходимость этого </a:t>
            </a:r>
            <a:r>
              <a:rPr lang="ru-RU" b="1" u="sng" dirty="0" smtClean="0"/>
              <a:t>внутри </a:t>
            </a:r>
            <a:r>
              <a:rPr lang="ru-RU" b="1" u="sng" dirty="0" smtClean="0"/>
              <a:t>организации</a:t>
            </a:r>
            <a:r>
              <a:rPr lang="ru-RU" dirty="0" smtClean="0"/>
              <a:t>)</a:t>
            </a:r>
          </a:p>
          <a:p>
            <a:pPr lvl="1"/>
            <a:r>
              <a:rPr lang="ru-RU" dirty="0" smtClean="0"/>
              <a:t>Поэтому – «дружите» с маркетингом! Они – Ваш союзник в доказывании руководству про новый продукт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085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5: </a:t>
            </a:r>
            <a:r>
              <a:rPr lang="ru-RU" dirty="0" smtClean="0"/>
              <a:t>Чтобы клиент не сравнивал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Ценность против цены</a:t>
            </a:r>
          </a:p>
          <a:p>
            <a:r>
              <a:rPr lang="ru-RU" dirty="0" smtClean="0"/>
              <a:t>Если нечего сказать про ценность – придется опускаться в цене</a:t>
            </a:r>
          </a:p>
          <a:p>
            <a:r>
              <a:rPr lang="ru-RU" dirty="0" smtClean="0"/>
              <a:t>С экспертом (секрет №1) торговаться в цене как-то неловко</a:t>
            </a:r>
          </a:p>
          <a:p>
            <a:r>
              <a:rPr lang="ru-RU" dirty="0" smtClean="0"/>
              <a:t>Вспомните свои любимые заведения</a:t>
            </a:r>
          </a:p>
          <a:p>
            <a:pPr lvl="1"/>
            <a:r>
              <a:rPr lang="ru-RU" dirty="0" smtClean="0"/>
              <a:t>Вы ходите к этому парикмахеру потому, что он самый дешевый?</a:t>
            </a:r>
          </a:p>
          <a:p>
            <a:pPr lvl="1"/>
            <a:r>
              <a:rPr lang="ru-RU" dirty="0" smtClean="0"/>
              <a:t>Ваша одежда самая дешевая?</a:t>
            </a:r>
          </a:p>
          <a:p>
            <a:r>
              <a:rPr lang="ru-RU" dirty="0" smtClean="0"/>
              <a:t>Покупают эмоционально, объясняют рационально</a:t>
            </a:r>
          </a:p>
          <a:p>
            <a:r>
              <a:rPr lang="ru-RU" dirty="0" smtClean="0"/>
              <a:t>Пример из исследований: </a:t>
            </a:r>
          </a:p>
          <a:p>
            <a:pPr lvl="1"/>
            <a:r>
              <a:rPr lang="ru-RU" dirty="0" smtClean="0"/>
              <a:t>Если людей просят отметить, какие бы </a:t>
            </a:r>
            <a:r>
              <a:rPr lang="ru-RU" dirty="0" err="1" smtClean="0"/>
              <a:t>аттрибуты</a:t>
            </a:r>
            <a:r>
              <a:rPr lang="ru-RU" dirty="0" smtClean="0"/>
              <a:t> товаров они бы предпочли – с огромным отрывом выигрывает – качественное и недорогое</a:t>
            </a:r>
          </a:p>
          <a:p>
            <a:pPr lvl="1"/>
            <a:r>
              <a:rPr lang="ru-RU" dirty="0" smtClean="0"/>
              <a:t>В мире «качественного и недорогого» никогда не появились бы </a:t>
            </a:r>
            <a:r>
              <a:rPr lang="en-US" dirty="0" smtClean="0"/>
              <a:t>iPhone, </a:t>
            </a:r>
            <a:r>
              <a:rPr lang="en-US" dirty="0" err="1" smtClean="0"/>
              <a:t>Vertu</a:t>
            </a:r>
            <a:r>
              <a:rPr lang="en-US" dirty="0" smtClean="0"/>
              <a:t>, </a:t>
            </a:r>
            <a:r>
              <a:rPr lang="en-US" dirty="0" smtClean="0"/>
              <a:t>Marriott, </a:t>
            </a:r>
            <a:r>
              <a:rPr lang="en-US" dirty="0" smtClean="0"/>
              <a:t>Ferrari</a:t>
            </a:r>
            <a:r>
              <a:rPr lang="en-US" dirty="0" smtClean="0"/>
              <a:t>, </a:t>
            </a:r>
            <a:r>
              <a:rPr lang="en-US" dirty="0" err="1" smtClean="0"/>
              <a:t>Brioni</a:t>
            </a:r>
            <a:r>
              <a:rPr lang="en-US" dirty="0" smtClean="0"/>
              <a:t> </a:t>
            </a:r>
            <a:r>
              <a:rPr lang="ru-RU" dirty="0" err="1" smtClean="0"/>
              <a:t>итд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3168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</a:t>
            </a:r>
            <a:r>
              <a:rPr lang="en-US" dirty="0" smtClean="0"/>
              <a:t>: </a:t>
            </a:r>
            <a:r>
              <a:rPr lang="ru-RU" dirty="0" smtClean="0"/>
              <a:t>Понимать, чего клиент боится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Задавайте вопросы</a:t>
            </a:r>
          </a:p>
          <a:p>
            <a:r>
              <a:rPr lang="ru-RU" dirty="0" smtClean="0"/>
              <a:t>«Я подумаю» – это скорее всего «нет»</a:t>
            </a:r>
          </a:p>
          <a:p>
            <a:pPr lvl="1"/>
            <a:r>
              <a:rPr lang="ru-RU" dirty="0" smtClean="0"/>
              <a:t>При этом есть такие люди, которые ДЕЙСТВИТЕЛЬНО хотят просто «переварить» и «мысленно согласиться», и им просто нужно время, переспать с идеей. Особенно для недешевых сделок.</a:t>
            </a:r>
          </a:p>
          <a:p>
            <a:r>
              <a:rPr lang="ru-RU" dirty="0" smtClean="0"/>
              <a:t>Он может бояться обмана, плохого качества, завышенной цены, </a:t>
            </a:r>
            <a:r>
              <a:rPr lang="ru-RU" dirty="0" err="1" smtClean="0"/>
              <a:t>итд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Упражнение: участники группы обсуждают, как можно преодолеть эти страхи клиента?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488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7: Управлять ожиданиями клиента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u="sng" dirty="0" smtClean="0"/>
              <a:t>Работа только начинается с подписанием контракта</a:t>
            </a:r>
          </a:p>
          <a:p>
            <a:r>
              <a:rPr lang="ru-RU" dirty="0" smtClean="0"/>
              <a:t>Для примера – потребительский кредит: одобрили, прекрасно. А дальше:</a:t>
            </a:r>
          </a:p>
          <a:p>
            <a:pPr lvl="1"/>
            <a:r>
              <a:rPr lang="ru-RU" dirty="0" smtClean="0"/>
              <a:t>Надо выдать. И чтобы клиент не ждал в очереди, не вспотел, не устал. А </a:t>
            </a:r>
            <a:r>
              <a:rPr lang="ru-RU" dirty="0" smtClean="0"/>
              <a:t>может быть и </a:t>
            </a:r>
            <a:r>
              <a:rPr lang="ru-RU" dirty="0" smtClean="0"/>
              <a:t>удаленно</a:t>
            </a:r>
            <a:r>
              <a:rPr lang="ru-RU" dirty="0" smtClean="0"/>
              <a:t>.</a:t>
            </a:r>
          </a:p>
          <a:p>
            <a:pPr lvl="1"/>
            <a:r>
              <a:rPr lang="ru-RU" dirty="0" smtClean="0"/>
              <a:t>Надо напомнить о платежах, вежливо, чтобы не напрягать</a:t>
            </a:r>
          </a:p>
          <a:p>
            <a:pPr lvl="1"/>
            <a:r>
              <a:rPr lang="ru-RU" dirty="0" smtClean="0"/>
              <a:t>Надо принять платежи, чтобы клиент быстро нашел удобный способ внести платеж, без очереди, ожидания, технических проблем</a:t>
            </a:r>
          </a:p>
          <a:p>
            <a:pPr lvl="1"/>
            <a:r>
              <a:rPr lang="ru-RU" dirty="0" smtClean="0"/>
              <a:t>Если возникнет просрочка, нужно отработать с клиентом и убедить его, восстановить платежи или найти другое решение</a:t>
            </a:r>
          </a:p>
          <a:p>
            <a:pPr lvl="2"/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fld id="{32BA43B8-E162-DB4A-95A0-191CB438E6AC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47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1005</TotalTime>
  <Words>1394</Words>
  <Application>Microsoft Macintosh PowerPoint</Application>
  <PresentationFormat>Экран (4:3)</PresentationFormat>
  <Paragraphs>125</Paragraphs>
  <Slides>13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10 секретов продаж</vt:lpstr>
      <vt:lpstr>Секрет 0 (бонусный): </vt:lpstr>
      <vt:lpstr>1: 99% процентов успеха состоит в продаже клиенту самого себя</vt:lpstr>
      <vt:lpstr>2: Работать честно - выгодно</vt:lpstr>
      <vt:lpstr>3: Продавать надо в нужный момент, а не все время</vt:lpstr>
      <vt:lpstr>4: Сначала внутренние продажи, потом клиентам</vt:lpstr>
      <vt:lpstr>5: Чтобы клиент не сравнивал</vt:lpstr>
      <vt:lpstr>6: Понимать, чего клиент боится</vt:lpstr>
      <vt:lpstr>7: Управлять ожиданиями клиента</vt:lpstr>
      <vt:lpstr>8: Работать больше </vt:lpstr>
      <vt:lpstr>9: Управляйте продажами</vt:lpstr>
      <vt:lpstr>Воронка продаж</vt:lpstr>
      <vt:lpstr>10: Чтобы ПРОДАТЬ, нужно ПРОДАВАТЬ</vt:lpstr>
    </vt:vector>
  </TitlesOfParts>
  <Manager/>
  <Company>ООО "Стар Консалтинг", проект "Слайдики"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секретов продаж</dc:title>
  <dc:subject/>
  <dc:creator>Евгений Скрипник</dc:creator>
  <cp:keywords/>
  <dc:description/>
  <cp:lastModifiedBy>Евгений Скрипник</cp:lastModifiedBy>
  <cp:revision>170</cp:revision>
  <dcterms:created xsi:type="dcterms:W3CDTF">2012-10-20T02:14:20Z</dcterms:created>
  <dcterms:modified xsi:type="dcterms:W3CDTF">2015-06-12T04:20:06Z</dcterms:modified>
  <cp:category/>
</cp:coreProperties>
</file>