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24" r:id="rId3"/>
    <p:sldId id="325" r:id="rId4"/>
    <p:sldId id="288" r:id="rId5"/>
    <p:sldId id="289" r:id="rId6"/>
    <p:sldId id="283" r:id="rId7"/>
    <p:sldId id="284" r:id="rId8"/>
    <p:sldId id="286" r:id="rId9"/>
    <p:sldId id="285" r:id="rId10"/>
    <p:sldId id="326" r:id="rId11"/>
    <p:sldId id="295" r:id="rId12"/>
    <p:sldId id="294" r:id="rId13"/>
    <p:sldId id="268" r:id="rId14"/>
    <p:sldId id="269" r:id="rId15"/>
    <p:sldId id="270" r:id="rId16"/>
    <p:sldId id="298" r:id="rId17"/>
    <p:sldId id="271" r:id="rId18"/>
    <p:sldId id="290" r:id="rId19"/>
    <p:sldId id="29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317" r:id="rId31"/>
    <p:sldId id="318" r:id="rId32"/>
    <p:sldId id="282" r:id="rId33"/>
    <p:sldId id="314" r:id="rId34"/>
    <p:sldId id="315" r:id="rId35"/>
    <p:sldId id="321" r:id="rId36"/>
    <p:sldId id="330" r:id="rId37"/>
    <p:sldId id="329" r:id="rId38"/>
    <p:sldId id="322" r:id="rId39"/>
    <p:sldId id="323" r:id="rId40"/>
    <p:sldId id="316" r:id="rId41"/>
    <p:sldId id="319" r:id="rId42"/>
    <p:sldId id="327" r:id="rId43"/>
    <p:sldId id="328" r:id="rId44"/>
    <p:sldId id="320" r:id="rId45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689" autoAdjust="0"/>
  </p:normalViewPr>
  <p:slideViewPr>
    <p:cSldViewPr snapToGrid="0" snapToObjects="1">
      <p:cViewPr varScale="1">
        <p:scale>
          <a:sx n="99" d="100"/>
          <a:sy n="99" d="100"/>
        </p:scale>
        <p:origin x="-11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interSettings" Target="printerSettings/printerSettings1.bin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9E7AC4-2B40-8B4D-8872-35953180DB1C}" type="doc">
      <dgm:prSet loTypeId="urn:microsoft.com/office/officeart/2005/8/layout/cycle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4ADE6C0-0E11-6A40-9AE4-A5DB3D0D135A}">
      <dgm:prSet phldrT="[Текст]"/>
      <dgm:spPr/>
      <dgm:t>
        <a:bodyPr/>
        <a:lstStyle/>
        <a:p>
          <a:r>
            <a:rPr lang="en-US" dirty="0" smtClean="0"/>
            <a:t>Plan (</a:t>
          </a:r>
          <a:r>
            <a:rPr lang="ru-RU" dirty="0" smtClean="0"/>
            <a:t>Планирование)</a:t>
          </a:r>
          <a:endParaRPr lang="ru-RU" dirty="0"/>
        </a:p>
      </dgm:t>
    </dgm:pt>
    <dgm:pt modelId="{7E5B8215-FA63-264D-9C19-91240E2830A7}" type="parTrans" cxnId="{D825EDD4-B3DC-1444-B025-99D23879A7F3}">
      <dgm:prSet/>
      <dgm:spPr/>
      <dgm:t>
        <a:bodyPr/>
        <a:lstStyle/>
        <a:p>
          <a:endParaRPr lang="ru-RU"/>
        </a:p>
      </dgm:t>
    </dgm:pt>
    <dgm:pt modelId="{70EE4E84-18CD-8040-AC4A-F1AD6B562A95}" type="sibTrans" cxnId="{D825EDD4-B3DC-1444-B025-99D23879A7F3}">
      <dgm:prSet/>
      <dgm:spPr/>
      <dgm:t>
        <a:bodyPr/>
        <a:lstStyle/>
        <a:p>
          <a:endParaRPr lang="ru-RU"/>
        </a:p>
      </dgm:t>
    </dgm:pt>
    <dgm:pt modelId="{71CAED33-2C84-AF47-8BF8-7E3DA8344584}">
      <dgm:prSet phldrT="[Текст]"/>
      <dgm:spPr/>
      <dgm:t>
        <a:bodyPr/>
        <a:lstStyle/>
        <a:p>
          <a:r>
            <a:rPr lang="en-US" dirty="0" smtClean="0"/>
            <a:t>Do</a:t>
          </a:r>
          <a:r>
            <a:rPr lang="ru-RU" dirty="0" smtClean="0"/>
            <a:t> (Действия)</a:t>
          </a:r>
          <a:endParaRPr lang="ru-RU" dirty="0"/>
        </a:p>
      </dgm:t>
    </dgm:pt>
    <dgm:pt modelId="{371249E6-D234-9243-A723-240D09024012}" type="parTrans" cxnId="{6D611570-1A3B-7E4B-A143-0B9F4304DABC}">
      <dgm:prSet/>
      <dgm:spPr/>
      <dgm:t>
        <a:bodyPr/>
        <a:lstStyle/>
        <a:p>
          <a:endParaRPr lang="ru-RU"/>
        </a:p>
      </dgm:t>
    </dgm:pt>
    <dgm:pt modelId="{E074FCFE-8766-9641-907F-126F04567606}" type="sibTrans" cxnId="{6D611570-1A3B-7E4B-A143-0B9F4304DABC}">
      <dgm:prSet/>
      <dgm:spPr/>
      <dgm:t>
        <a:bodyPr/>
        <a:lstStyle/>
        <a:p>
          <a:endParaRPr lang="ru-RU"/>
        </a:p>
      </dgm:t>
    </dgm:pt>
    <dgm:pt modelId="{A256FB57-7184-9C4A-921D-061B25E6E51B}">
      <dgm:prSet phldrT="[Текст]"/>
      <dgm:spPr/>
      <dgm:t>
        <a:bodyPr/>
        <a:lstStyle/>
        <a:p>
          <a:r>
            <a:rPr lang="en-US" dirty="0" smtClean="0"/>
            <a:t>Check</a:t>
          </a:r>
          <a:r>
            <a:rPr lang="ru-RU" dirty="0" smtClean="0"/>
            <a:t> (Проверка результатов)</a:t>
          </a:r>
          <a:endParaRPr lang="ru-RU" dirty="0"/>
        </a:p>
      </dgm:t>
    </dgm:pt>
    <dgm:pt modelId="{3B4091B7-A0C3-A441-8E00-7B2EBA737128}" type="parTrans" cxnId="{5F237A84-75AB-4E4F-A00F-545648BB826F}">
      <dgm:prSet/>
      <dgm:spPr/>
      <dgm:t>
        <a:bodyPr/>
        <a:lstStyle/>
        <a:p>
          <a:endParaRPr lang="ru-RU"/>
        </a:p>
      </dgm:t>
    </dgm:pt>
    <dgm:pt modelId="{123A2BBA-D1B6-F74E-87FF-752636AE25E8}" type="sibTrans" cxnId="{5F237A84-75AB-4E4F-A00F-545648BB826F}">
      <dgm:prSet/>
      <dgm:spPr/>
      <dgm:t>
        <a:bodyPr/>
        <a:lstStyle/>
        <a:p>
          <a:endParaRPr lang="ru-RU"/>
        </a:p>
      </dgm:t>
    </dgm:pt>
    <dgm:pt modelId="{D4DC47C7-C2A8-614B-82E6-24E109DABF83}">
      <dgm:prSet phldrT="[Текст]"/>
      <dgm:spPr/>
      <dgm:t>
        <a:bodyPr/>
        <a:lstStyle/>
        <a:p>
          <a:r>
            <a:rPr lang="en-US" dirty="0" smtClean="0"/>
            <a:t>Act</a:t>
          </a:r>
          <a:r>
            <a:rPr lang="ru-RU" dirty="0" smtClean="0"/>
            <a:t> (Корректировки)</a:t>
          </a:r>
          <a:endParaRPr lang="ru-RU" dirty="0"/>
        </a:p>
      </dgm:t>
    </dgm:pt>
    <dgm:pt modelId="{D9CABCD1-302A-7243-8681-918E095D4797}" type="parTrans" cxnId="{5D853A30-AF48-D74F-9254-4307C729AB69}">
      <dgm:prSet/>
      <dgm:spPr/>
      <dgm:t>
        <a:bodyPr/>
        <a:lstStyle/>
        <a:p>
          <a:endParaRPr lang="ru-RU"/>
        </a:p>
      </dgm:t>
    </dgm:pt>
    <dgm:pt modelId="{A0A4B8F1-5BAD-144E-BC14-0A5602C10382}" type="sibTrans" cxnId="{5D853A30-AF48-D74F-9254-4307C729AB69}">
      <dgm:prSet/>
      <dgm:spPr/>
      <dgm:t>
        <a:bodyPr/>
        <a:lstStyle/>
        <a:p>
          <a:endParaRPr lang="ru-RU"/>
        </a:p>
      </dgm:t>
    </dgm:pt>
    <dgm:pt modelId="{1095DA25-6A00-2143-9D16-DF0B17C3C4D2}" type="pres">
      <dgm:prSet presAssocID="{F49E7AC4-2B40-8B4D-8872-35953180DB1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CAA7860-3D28-1243-958C-939C428BE5F3}" type="pres">
      <dgm:prSet presAssocID="{44ADE6C0-0E11-6A40-9AE4-A5DB3D0D135A}" presName="dummy" presStyleCnt="0"/>
      <dgm:spPr/>
    </dgm:pt>
    <dgm:pt modelId="{7DBB6E8C-83BE-E94E-B52D-B1366728AB2E}" type="pres">
      <dgm:prSet presAssocID="{44ADE6C0-0E11-6A40-9AE4-A5DB3D0D135A}" presName="node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9C7523-199B-8649-9CDD-13B7A12FD975}" type="pres">
      <dgm:prSet presAssocID="{70EE4E84-18CD-8040-AC4A-F1AD6B562A95}" presName="sibTrans" presStyleLbl="node1" presStyleIdx="0" presStyleCnt="4"/>
      <dgm:spPr/>
      <dgm:t>
        <a:bodyPr/>
        <a:lstStyle/>
        <a:p>
          <a:endParaRPr lang="ru-RU"/>
        </a:p>
      </dgm:t>
    </dgm:pt>
    <dgm:pt modelId="{6DB6796D-7A22-1A42-9B57-CF72F0908780}" type="pres">
      <dgm:prSet presAssocID="{71CAED33-2C84-AF47-8BF8-7E3DA8344584}" presName="dummy" presStyleCnt="0"/>
      <dgm:spPr/>
    </dgm:pt>
    <dgm:pt modelId="{0B2C36C9-25D5-B644-BC93-4EDBC2BFF80E}" type="pres">
      <dgm:prSet presAssocID="{71CAED33-2C84-AF47-8BF8-7E3DA8344584}" presName="node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353834-BEC6-7544-A642-412060B18C23}" type="pres">
      <dgm:prSet presAssocID="{E074FCFE-8766-9641-907F-126F04567606}" presName="sibTrans" presStyleLbl="node1" presStyleIdx="1" presStyleCnt="4"/>
      <dgm:spPr/>
      <dgm:t>
        <a:bodyPr/>
        <a:lstStyle/>
        <a:p>
          <a:endParaRPr lang="ru-RU"/>
        </a:p>
      </dgm:t>
    </dgm:pt>
    <dgm:pt modelId="{F3D97ED0-9374-EC47-B818-828D9EC3A4DE}" type="pres">
      <dgm:prSet presAssocID="{A256FB57-7184-9C4A-921D-061B25E6E51B}" presName="dummy" presStyleCnt="0"/>
      <dgm:spPr/>
    </dgm:pt>
    <dgm:pt modelId="{29CD841A-DFE8-FB4D-A79F-F07F73FC53D3}" type="pres">
      <dgm:prSet presAssocID="{A256FB57-7184-9C4A-921D-061B25E6E51B}" presName="node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48226E-9CEB-E64A-95F4-5FD752A2E396}" type="pres">
      <dgm:prSet presAssocID="{123A2BBA-D1B6-F74E-87FF-752636AE25E8}" presName="sibTrans" presStyleLbl="node1" presStyleIdx="2" presStyleCnt="4"/>
      <dgm:spPr/>
      <dgm:t>
        <a:bodyPr/>
        <a:lstStyle/>
        <a:p>
          <a:endParaRPr lang="ru-RU"/>
        </a:p>
      </dgm:t>
    </dgm:pt>
    <dgm:pt modelId="{E5FE5B80-EA87-7042-A1E6-03FAFEABA17B}" type="pres">
      <dgm:prSet presAssocID="{D4DC47C7-C2A8-614B-82E6-24E109DABF83}" presName="dummy" presStyleCnt="0"/>
      <dgm:spPr/>
    </dgm:pt>
    <dgm:pt modelId="{E84A3FDC-87C1-3E41-B902-0ACED7817AB1}" type="pres">
      <dgm:prSet presAssocID="{D4DC47C7-C2A8-614B-82E6-24E109DABF83}" presName="node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45E405-E803-AE40-9FE9-A35B8363152E}" type="pres">
      <dgm:prSet presAssocID="{A0A4B8F1-5BAD-144E-BC14-0A5602C10382}" presName="sibTrans" presStyleLbl="node1" presStyleIdx="3" presStyleCnt="4"/>
      <dgm:spPr/>
      <dgm:t>
        <a:bodyPr/>
        <a:lstStyle/>
        <a:p>
          <a:endParaRPr lang="ru-RU"/>
        </a:p>
      </dgm:t>
    </dgm:pt>
  </dgm:ptLst>
  <dgm:cxnLst>
    <dgm:cxn modelId="{622B615B-F283-4E46-8E48-5960D3FCB186}" type="presOf" srcId="{D4DC47C7-C2A8-614B-82E6-24E109DABF83}" destId="{E84A3FDC-87C1-3E41-B902-0ACED7817AB1}" srcOrd="0" destOrd="0" presId="urn:microsoft.com/office/officeart/2005/8/layout/cycle1"/>
    <dgm:cxn modelId="{E4A23CFF-03EE-D64E-BC1A-F7FAABF1492B}" type="presOf" srcId="{A256FB57-7184-9C4A-921D-061B25E6E51B}" destId="{29CD841A-DFE8-FB4D-A79F-F07F73FC53D3}" srcOrd="0" destOrd="0" presId="urn:microsoft.com/office/officeart/2005/8/layout/cycle1"/>
    <dgm:cxn modelId="{5D853A30-AF48-D74F-9254-4307C729AB69}" srcId="{F49E7AC4-2B40-8B4D-8872-35953180DB1C}" destId="{D4DC47C7-C2A8-614B-82E6-24E109DABF83}" srcOrd="3" destOrd="0" parTransId="{D9CABCD1-302A-7243-8681-918E095D4797}" sibTransId="{A0A4B8F1-5BAD-144E-BC14-0A5602C10382}"/>
    <dgm:cxn modelId="{6C95F05A-D844-C246-B246-96D9E8860E41}" type="presOf" srcId="{71CAED33-2C84-AF47-8BF8-7E3DA8344584}" destId="{0B2C36C9-25D5-B644-BC93-4EDBC2BFF80E}" srcOrd="0" destOrd="0" presId="urn:microsoft.com/office/officeart/2005/8/layout/cycle1"/>
    <dgm:cxn modelId="{C90AC2BD-163D-7642-89FE-30E02D324B90}" type="presOf" srcId="{44ADE6C0-0E11-6A40-9AE4-A5DB3D0D135A}" destId="{7DBB6E8C-83BE-E94E-B52D-B1366728AB2E}" srcOrd="0" destOrd="0" presId="urn:microsoft.com/office/officeart/2005/8/layout/cycle1"/>
    <dgm:cxn modelId="{7D55C7B6-2EBC-B74E-8D99-FD7F4C9194B3}" type="presOf" srcId="{123A2BBA-D1B6-F74E-87FF-752636AE25E8}" destId="{A248226E-9CEB-E64A-95F4-5FD752A2E396}" srcOrd="0" destOrd="0" presId="urn:microsoft.com/office/officeart/2005/8/layout/cycle1"/>
    <dgm:cxn modelId="{D825EDD4-B3DC-1444-B025-99D23879A7F3}" srcId="{F49E7AC4-2B40-8B4D-8872-35953180DB1C}" destId="{44ADE6C0-0E11-6A40-9AE4-A5DB3D0D135A}" srcOrd="0" destOrd="0" parTransId="{7E5B8215-FA63-264D-9C19-91240E2830A7}" sibTransId="{70EE4E84-18CD-8040-AC4A-F1AD6B562A95}"/>
    <dgm:cxn modelId="{C48E544D-E8E0-B64F-BA6B-07D561270A66}" type="presOf" srcId="{F49E7AC4-2B40-8B4D-8872-35953180DB1C}" destId="{1095DA25-6A00-2143-9D16-DF0B17C3C4D2}" srcOrd="0" destOrd="0" presId="urn:microsoft.com/office/officeart/2005/8/layout/cycle1"/>
    <dgm:cxn modelId="{A9BBF522-03F2-3A41-A4DE-E451A88F5EC8}" type="presOf" srcId="{E074FCFE-8766-9641-907F-126F04567606}" destId="{7A353834-BEC6-7544-A642-412060B18C23}" srcOrd="0" destOrd="0" presId="urn:microsoft.com/office/officeart/2005/8/layout/cycle1"/>
    <dgm:cxn modelId="{E939FD3E-8179-0140-B372-CAB13C3470C1}" type="presOf" srcId="{70EE4E84-18CD-8040-AC4A-F1AD6B562A95}" destId="{0D9C7523-199B-8649-9CDD-13B7A12FD975}" srcOrd="0" destOrd="0" presId="urn:microsoft.com/office/officeart/2005/8/layout/cycle1"/>
    <dgm:cxn modelId="{6D611570-1A3B-7E4B-A143-0B9F4304DABC}" srcId="{F49E7AC4-2B40-8B4D-8872-35953180DB1C}" destId="{71CAED33-2C84-AF47-8BF8-7E3DA8344584}" srcOrd="1" destOrd="0" parTransId="{371249E6-D234-9243-A723-240D09024012}" sibTransId="{E074FCFE-8766-9641-907F-126F04567606}"/>
    <dgm:cxn modelId="{5F237A84-75AB-4E4F-A00F-545648BB826F}" srcId="{F49E7AC4-2B40-8B4D-8872-35953180DB1C}" destId="{A256FB57-7184-9C4A-921D-061B25E6E51B}" srcOrd="2" destOrd="0" parTransId="{3B4091B7-A0C3-A441-8E00-7B2EBA737128}" sibTransId="{123A2BBA-D1B6-F74E-87FF-752636AE25E8}"/>
    <dgm:cxn modelId="{E24DD5C4-373A-3742-9FFB-6265B3DE9717}" type="presOf" srcId="{A0A4B8F1-5BAD-144E-BC14-0A5602C10382}" destId="{AE45E405-E803-AE40-9FE9-A35B8363152E}" srcOrd="0" destOrd="0" presId="urn:microsoft.com/office/officeart/2005/8/layout/cycle1"/>
    <dgm:cxn modelId="{B4171D43-0DE6-2C4E-8703-7718D61A0016}" type="presParOf" srcId="{1095DA25-6A00-2143-9D16-DF0B17C3C4D2}" destId="{6CAA7860-3D28-1243-958C-939C428BE5F3}" srcOrd="0" destOrd="0" presId="urn:microsoft.com/office/officeart/2005/8/layout/cycle1"/>
    <dgm:cxn modelId="{6766C3B5-963D-674C-BCA2-5DA9D3F4724F}" type="presParOf" srcId="{1095DA25-6A00-2143-9D16-DF0B17C3C4D2}" destId="{7DBB6E8C-83BE-E94E-B52D-B1366728AB2E}" srcOrd="1" destOrd="0" presId="urn:microsoft.com/office/officeart/2005/8/layout/cycle1"/>
    <dgm:cxn modelId="{B030815F-2276-1E42-A1DB-DCE683BD7689}" type="presParOf" srcId="{1095DA25-6A00-2143-9D16-DF0B17C3C4D2}" destId="{0D9C7523-199B-8649-9CDD-13B7A12FD975}" srcOrd="2" destOrd="0" presId="urn:microsoft.com/office/officeart/2005/8/layout/cycle1"/>
    <dgm:cxn modelId="{6131CB65-EEB2-8C4E-A4DA-0D2D5E508AF4}" type="presParOf" srcId="{1095DA25-6A00-2143-9D16-DF0B17C3C4D2}" destId="{6DB6796D-7A22-1A42-9B57-CF72F0908780}" srcOrd="3" destOrd="0" presId="urn:microsoft.com/office/officeart/2005/8/layout/cycle1"/>
    <dgm:cxn modelId="{AC54867D-6F17-514D-AEFA-83853DF8548D}" type="presParOf" srcId="{1095DA25-6A00-2143-9D16-DF0B17C3C4D2}" destId="{0B2C36C9-25D5-B644-BC93-4EDBC2BFF80E}" srcOrd="4" destOrd="0" presId="urn:microsoft.com/office/officeart/2005/8/layout/cycle1"/>
    <dgm:cxn modelId="{2D8020BF-A978-E745-93AE-BD047495774A}" type="presParOf" srcId="{1095DA25-6A00-2143-9D16-DF0B17C3C4D2}" destId="{7A353834-BEC6-7544-A642-412060B18C23}" srcOrd="5" destOrd="0" presId="urn:microsoft.com/office/officeart/2005/8/layout/cycle1"/>
    <dgm:cxn modelId="{AADC9F54-AE13-AF48-B1B6-B5CE104A9C41}" type="presParOf" srcId="{1095DA25-6A00-2143-9D16-DF0B17C3C4D2}" destId="{F3D97ED0-9374-EC47-B818-828D9EC3A4DE}" srcOrd="6" destOrd="0" presId="urn:microsoft.com/office/officeart/2005/8/layout/cycle1"/>
    <dgm:cxn modelId="{DD2F73CA-DF3E-7B45-9FF3-318C429B56D3}" type="presParOf" srcId="{1095DA25-6A00-2143-9D16-DF0B17C3C4D2}" destId="{29CD841A-DFE8-FB4D-A79F-F07F73FC53D3}" srcOrd="7" destOrd="0" presId="urn:microsoft.com/office/officeart/2005/8/layout/cycle1"/>
    <dgm:cxn modelId="{28EE8B06-5A4C-3648-9934-2F0FAC750F61}" type="presParOf" srcId="{1095DA25-6A00-2143-9D16-DF0B17C3C4D2}" destId="{A248226E-9CEB-E64A-95F4-5FD752A2E396}" srcOrd="8" destOrd="0" presId="urn:microsoft.com/office/officeart/2005/8/layout/cycle1"/>
    <dgm:cxn modelId="{E7111450-EAC6-5741-AB72-20480D8D5A50}" type="presParOf" srcId="{1095DA25-6A00-2143-9D16-DF0B17C3C4D2}" destId="{E5FE5B80-EA87-7042-A1E6-03FAFEABA17B}" srcOrd="9" destOrd="0" presId="urn:microsoft.com/office/officeart/2005/8/layout/cycle1"/>
    <dgm:cxn modelId="{42C4234A-0355-C846-ABD2-EC0AF9B08AB4}" type="presParOf" srcId="{1095DA25-6A00-2143-9D16-DF0B17C3C4D2}" destId="{E84A3FDC-87C1-3E41-B902-0ACED7817AB1}" srcOrd="10" destOrd="0" presId="urn:microsoft.com/office/officeart/2005/8/layout/cycle1"/>
    <dgm:cxn modelId="{DACDDB84-BB1B-7E46-AB63-7D9A239D63C4}" type="presParOf" srcId="{1095DA25-6A00-2143-9D16-DF0B17C3C4D2}" destId="{AE45E405-E803-AE40-9FE9-A35B8363152E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BB6E8C-83BE-E94E-B52D-B1366728AB2E}">
      <dsp:nvSpPr>
        <dsp:cNvPr id="0" name=""/>
        <dsp:cNvSpPr/>
      </dsp:nvSpPr>
      <dsp:spPr>
        <a:xfrm>
          <a:off x="4674180" y="102284"/>
          <a:ext cx="1601316" cy="1601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Plan (</a:t>
          </a:r>
          <a:r>
            <a:rPr lang="ru-RU" sz="1700" kern="1200" dirty="0" smtClean="0"/>
            <a:t>Планирование)</a:t>
          </a:r>
          <a:endParaRPr lang="ru-RU" sz="1700" kern="1200" dirty="0"/>
        </a:p>
      </dsp:txBody>
      <dsp:txXfrm>
        <a:off x="4674180" y="102284"/>
        <a:ext cx="1601316" cy="1601316"/>
      </dsp:txXfrm>
    </dsp:sp>
    <dsp:sp modelId="{0D9C7523-199B-8649-9CDD-13B7A12FD975}">
      <dsp:nvSpPr>
        <dsp:cNvPr id="0" name=""/>
        <dsp:cNvSpPr/>
      </dsp:nvSpPr>
      <dsp:spPr>
        <a:xfrm>
          <a:off x="1853136" y="1318"/>
          <a:ext cx="4523326" cy="4523326"/>
        </a:xfrm>
        <a:prstGeom prst="circularArrow">
          <a:avLst>
            <a:gd name="adj1" fmla="val 6903"/>
            <a:gd name="adj2" fmla="val 465447"/>
            <a:gd name="adj3" fmla="val 549018"/>
            <a:gd name="adj4" fmla="val 20585536"/>
            <a:gd name="adj5" fmla="val 805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B2C36C9-25D5-B644-BC93-4EDBC2BFF80E}">
      <dsp:nvSpPr>
        <dsp:cNvPr id="0" name=""/>
        <dsp:cNvSpPr/>
      </dsp:nvSpPr>
      <dsp:spPr>
        <a:xfrm>
          <a:off x="4674180" y="2822362"/>
          <a:ext cx="1601316" cy="1601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Do</a:t>
          </a:r>
          <a:r>
            <a:rPr lang="ru-RU" sz="1700" kern="1200" dirty="0" smtClean="0"/>
            <a:t> (Действия)</a:t>
          </a:r>
          <a:endParaRPr lang="ru-RU" sz="1700" kern="1200" dirty="0"/>
        </a:p>
      </dsp:txBody>
      <dsp:txXfrm>
        <a:off x="4674180" y="2822362"/>
        <a:ext cx="1601316" cy="1601316"/>
      </dsp:txXfrm>
    </dsp:sp>
    <dsp:sp modelId="{7A353834-BEC6-7544-A642-412060B18C23}">
      <dsp:nvSpPr>
        <dsp:cNvPr id="0" name=""/>
        <dsp:cNvSpPr/>
      </dsp:nvSpPr>
      <dsp:spPr>
        <a:xfrm>
          <a:off x="1853136" y="1318"/>
          <a:ext cx="4523326" cy="4523326"/>
        </a:xfrm>
        <a:prstGeom prst="circularArrow">
          <a:avLst>
            <a:gd name="adj1" fmla="val 6903"/>
            <a:gd name="adj2" fmla="val 465447"/>
            <a:gd name="adj3" fmla="val 5949018"/>
            <a:gd name="adj4" fmla="val 4385536"/>
            <a:gd name="adj5" fmla="val 805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9CD841A-DFE8-FB4D-A79F-F07F73FC53D3}">
      <dsp:nvSpPr>
        <dsp:cNvPr id="0" name=""/>
        <dsp:cNvSpPr/>
      </dsp:nvSpPr>
      <dsp:spPr>
        <a:xfrm>
          <a:off x="1954103" y="2822362"/>
          <a:ext cx="1601316" cy="1601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Check</a:t>
          </a:r>
          <a:r>
            <a:rPr lang="ru-RU" sz="1700" kern="1200" dirty="0" smtClean="0"/>
            <a:t> (Проверка результатов)</a:t>
          </a:r>
          <a:endParaRPr lang="ru-RU" sz="1700" kern="1200" dirty="0"/>
        </a:p>
      </dsp:txBody>
      <dsp:txXfrm>
        <a:off x="1954103" y="2822362"/>
        <a:ext cx="1601316" cy="1601316"/>
      </dsp:txXfrm>
    </dsp:sp>
    <dsp:sp modelId="{A248226E-9CEB-E64A-95F4-5FD752A2E396}">
      <dsp:nvSpPr>
        <dsp:cNvPr id="0" name=""/>
        <dsp:cNvSpPr/>
      </dsp:nvSpPr>
      <dsp:spPr>
        <a:xfrm>
          <a:off x="1853136" y="1318"/>
          <a:ext cx="4523326" cy="4523326"/>
        </a:xfrm>
        <a:prstGeom prst="circularArrow">
          <a:avLst>
            <a:gd name="adj1" fmla="val 6903"/>
            <a:gd name="adj2" fmla="val 465447"/>
            <a:gd name="adj3" fmla="val 11349018"/>
            <a:gd name="adj4" fmla="val 9785536"/>
            <a:gd name="adj5" fmla="val 805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84A3FDC-87C1-3E41-B902-0ACED7817AB1}">
      <dsp:nvSpPr>
        <dsp:cNvPr id="0" name=""/>
        <dsp:cNvSpPr/>
      </dsp:nvSpPr>
      <dsp:spPr>
        <a:xfrm>
          <a:off x="1954103" y="102284"/>
          <a:ext cx="1601316" cy="1601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Act</a:t>
          </a:r>
          <a:r>
            <a:rPr lang="ru-RU" sz="1700" kern="1200" dirty="0" smtClean="0"/>
            <a:t> (Корректировки)</a:t>
          </a:r>
          <a:endParaRPr lang="ru-RU" sz="1700" kern="1200" dirty="0"/>
        </a:p>
      </dsp:txBody>
      <dsp:txXfrm>
        <a:off x="1954103" y="102284"/>
        <a:ext cx="1601316" cy="1601316"/>
      </dsp:txXfrm>
    </dsp:sp>
    <dsp:sp modelId="{AE45E405-E803-AE40-9FE9-A35B8363152E}">
      <dsp:nvSpPr>
        <dsp:cNvPr id="0" name=""/>
        <dsp:cNvSpPr/>
      </dsp:nvSpPr>
      <dsp:spPr>
        <a:xfrm>
          <a:off x="1853136" y="1318"/>
          <a:ext cx="4523326" cy="4523326"/>
        </a:xfrm>
        <a:prstGeom prst="circularArrow">
          <a:avLst>
            <a:gd name="adj1" fmla="val 6903"/>
            <a:gd name="adj2" fmla="val 465447"/>
            <a:gd name="adj3" fmla="val 16749018"/>
            <a:gd name="adj4" fmla="val 15185536"/>
            <a:gd name="adj5" fmla="val 805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A97A6-6F03-4D43-B024-B575F0D6EE00}" type="datetimeFigureOut">
              <a:rPr lang="ru-RU" smtClean="0"/>
              <a:t>12.06.15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87B6-1F3F-9C43-BB41-5D75EAF75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305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A97A6-6F03-4D43-B024-B575F0D6EE00}" type="datetimeFigureOut">
              <a:rPr lang="ru-RU" smtClean="0"/>
              <a:t>12.06.15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87B6-1F3F-9C43-BB41-5D75EAF75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509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A97A6-6F03-4D43-B024-B575F0D6EE00}" type="datetimeFigureOut">
              <a:rPr lang="ru-RU" smtClean="0"/>
              <a:t>12.06.15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87B6-1F3F-9C43-BB41-5D75EAF75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271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A97A6-6F03-4D43-B024-B575F0D6EE00}" type="datetimeFigureOut">
              <a:rPr lang="ru-RU" smtClean="0"/>
              <a:t>12.06.15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87B6-1F3F-9C43-BB41-5D75EAF75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900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A97A6-6F03-4D43-B024-B575F0D6EE00}" type="datetimeFigureOut">
              <a:rPr lang="ru-RU" smtClean="0"/>
              <a:t>12.06.15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87B6-1F3F-9C43-BB41-5D75EAF75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641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A97A6-6F03-4D43-B024-B575F0D6EE00}" type="datetimeFigureOut">
              <a:rPr lang="ru-RU" smtClean="0"/>
              <a:t>12.06.15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87B6-1F3F-9C43-BB41-5D75EAF75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4266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A97A6-6F03-4D43-B024-B575F0D6EE00}" type="datetimeFigureOut">
              <a:rPr lang="ru-RU" smtClean="0"/>
              <a:t>12.06.15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87B6-1F3F-9C43-BB41-5D75EAF75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7018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A97A6-6F03-4D43-B024-B575F0D6EE00}" type="datetimeFigureOut">
              <a:rPr lang="ru-RU" smtClean="0"/>
              <a:t>12.06.15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87B6-1F3F-9C43-BB41-5D75EAF75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3235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A97A6-6F03-4D43-B024-B575F0D6EE00}" type="datetimeFigureOut">
              <a:rPr lang="ru-RU" smtClean="0"/>
              <a:t>12.06.15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87B6-1F3F-9C43-BB41-5D75EAF75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337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A97A6-6F03-4D43-B024-B575F0D6EE00}" type="datetimeFigureOut">
              <a:rPr lang="ru-RU" smtClean="0"/>
              <a:t>12.06.15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87B6-1F3F-9C43-BB41-5D75EAF75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0818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A97A6-6F03-4D43-B024-B575F0D6EE00}" type="datetimeFigureOut">
              <a:rPr lang="ru-RU" smtClean="0"/>
              <a:t>12.06.15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87B6-1F3F-9C43-BB41-5D75EAF75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607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A97A6-6F03-4D43-B024-B575F0D6EE00}" type="datetimeFigureOut">
              <a:rPr lang="ru-RU" smtClean="0"/>
              <a:t>12.06.15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487B6-1F3F-9C43-BB41-5D75EAF75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0026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Основы маркетинга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Тактический маркетинг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4371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Упражнение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Тренер называет один за другим различные бренды (всем известные – </a:t>
            </a:r>
            <a:r>
              <a:rPr lang="en-US" dirty="0" smtClean="0">
                <a:solidFill>
                  <a:srgbClr val="FF0000"/>
                </a:solidFill>
              </a:rPr>
              <a:t>Apple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en-US" dirty="0" smtClean="0">
                <a:solidFill>
                  <a:srgbClr val="FF0000"/>
                </a:solidFill>
              </a:rPr>
              <a:t>BMW</a:t>
            </a:r>
            <a:r>
              <a:rPr lang="ru-RU" dirty="0" smtClean="0">
                <a:solidFill>
                  <a:srgbClr val="FF0000"/>
                </a:solidFill>
              </a:rPr>
              <a:t>, и так далее)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Участники группы называют кто как понимает их позиционирование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Цель упражнения: </a:t>
            </a:r>
          </a:p>
          <a:p>
            <a:pPr lvl="1"/>
            <a:r>
              <a:rPr lang="ru-RU" dirty="0" smtClean="0">
                <a:solidFill>
                  <a:srgbClr val="FF0000"/>
                </a:solidFill>
              </a:rPr>
              <a:t>Проверить, что участники хорошо понимают концепцию позиционирования </a:t>
            </a:r>
          </a:p>
          <a:p>
            <a:pPr lvl="1"/>
            <a:r>
              <a:rPr lang="ru-RU" dirty="0" smtClean="0">
                <a:solidFill>
                  <a:srgbClr val="FF0000"/>
                </a:solidFill>
              </a:rPr>
              <a:t>Показать участникам, что у разных людей (разных аудиторий) может быть сформировано разное восприятие одной и той же марки. Это может быть проблемой, а может и нет.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986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Управленческий цикл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706188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1353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Управленческий цикл в маркетинге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Несколько вложенных циклов, в маркетинге:</a:t>
            </a:r>
          </a:p>
          <a:p>
            <a:pPr lvl="1"/>
            <a:r>
              <a:rPr lang="ru-RU" dirty="0" smtClean="0"/>
              <a:t>Цели</a:t>
            </a:r>
          </a:p>
          <a:p>
            <a:pPr lvl="2"/>
            <a:r>
              <a:rPr lang="ru-RU" dirty="0" smtClean="0"/>
              <a:t>Стратегия</a:t>
            </a:r>
          </a:p>
          <a:p>
            <a:pPr lvl="3"/>
            <a:r>
              <a:rPr lang="ru-RU" dirty="0" smtClean="0"/>
              <a:t>План маркетинга на следующий отчетный период</a:t>
            </a:r>
          </a:p>
          <a:p>
            <a:pPr lvl="4"/>
            <a:r>
              <a:rPr lang="ru-RU" dirty="0" smtClean="0"/>
              <a:t>Тактика - Маркетинговые акции</a:t>
            </a:r>
          </a:p>
          <a:p>
            <a:pPr lvl="4"/>
            <a:r>
              <a:rPr lang="ru-RU" dirty="0" smtClean="0"/>
              <a:t>Пост-анализ акций</a:t>
            </a:r>
          </a:p>
          <a:p>
            <a:pPr lvl="3"/>
            <a:r>
              <a:rPr lang="ru-RU" dirty="0" smtClean="0"/>
              <a:t>Итоги отчетного периода</a:t>
            </a:r>
          </a:p>
          <a:p>
            <a:pPr lvl="3"/>
            <a:r>
              <a:rPr lang="ru-RU" dirty="0" smtClean="0"/>
              <a:t>Возможный пересмотр методов</a:t>
            </a:r>
          </a:p>
          <a:p>
            <a:pPr lvl="2"/>
            <a:r>
              <a:rPr lang="ru-RU" dirty="0" smtClean="0"/>
              <a:t>Возможный пересмотр стратегии</a:t>
            </a:r>
          </a:p>
          <a:p>
            <a:pPr lvl="1"/>
            <a:r>
              <a:rPr lang="ru-RU" dirty="0" smtClean="0"/>
              <a:t>Возможный пересмотр целей</a:t>
            </a:r>
          </a:p>
          <a:p>
            <a:r>
              <a:rPr lang="ru-RU" sz="2200" dirty="0" smtClean="0">
                <a:solidFill>
                  <a:srgbClr val="FF0000"/>
                </a:solidFill>
              </a:rPr>
              <a:t>Групповая дискуссия: кто на каких уровнях работает (участники группы рассказывают о своих типичных задачах в маркетинге)</a:t>
            </a:r>
            <a:endParaRPr lang="ru-RU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59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>
                <a:cs typeface="+mj-cs"/>
              </a:rPr>
              <a:t>Принципиальные концепции маркетинга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kumimoji="0" lang="ru-RU" dirty="0" smtClean="0">
                <a:cs typeface="+mn-cs"/>
              </a:rPr>
              <a:t>Товарная концепция</a:t>
            </a:r>
          </a:p>
          <a:p>
            <a:pPr lvl="2">
              <a:defRPr/>
            </a:pPr>
            <a:r>
              <a:rPr lang="ru-RU" dirty="0" smtClean="0"/>
              <a:t>Продаем шоколад на рынке шоколада</a:t>
            </a:r>
          </a:p>
          <a:p>
            <a:pPr lvl="2">
              <a:defRPr/>
            </a:pPr>
            <a:r>
              <a:rPr lang="ru-RU" dirty="0" smtClean="0"/>
              <a:t>Продаем компьютеры на рынке компьютеров</a:t>
            </a:r>
          </a:p>
          <a:p>
            <a:pPr lvl="2">
              <a:defRPr/>
            </a:pPr>
            <a:r>
              <a:rPr lang="ru-RU" dirty="0" smtClean="0"/>
              <a:t>Продаем сотовую связь на рынке сотовой связи</a:t>
            </a:r>
          </a:p>
          <a:p>
            <a:pPr>
              <a:defRPr/>
            </a:pPr>
            <a:r>
              <a:rPr kumimoji="0" lang="ru-RU" dirty="0" smtClean="0">
                <a:cs typeface="+mn-cs"/>
              </a:rPr>
              <a:t>Удовлетворение потребностей</a:t>
            </a:r>
          </a:p>
          <a:p>
            <a:pPr lvl="2">
              <a:defRPr/>
            </a:pPr>
            <a:r>
              <a:rPr lang="ru-RU" dirty="0" smtClean="0"/>
              <a:t>Сникерс на рынке быстрого питания (не важно, что он шоколадный – битва идет за тех, кто «хочет быстро и недорого перекусить»)</a:t>
            </a:r>
          </a:p>
          <a:p>
            <a:pPr lvl="2">
              <a:defRPr/>
            </a:pPr>
            <a:r>
              <a:rPr lang="ru-RU" dirty="0" smtClean="0"/>
              <a:t>Возможность пользоваться интернетом, в пути, в дороге, в кафе – на рынке доступа к интернет</a:t>
            </a:r>
          </a:p>
          <a:p>
            <a:pPr lvl="2">
              <a:defRPr/>
            </a:pPr>
            <a:endParaRPr lang="ru-RU" dirty="0" smtClean="0"/>
          </a:p>
          <a:p>
            <a:pPr>
              <a:defRPr/>
            </a:pPr>
            <a:r>
              <a:rPr kumimoji="0" lang="ru-RU" dirty="0" smtClean="0">
                <a:cs typeface="+mn-cs"/>
              </a:rPr>
              <a:t>Важность удовлетворения потребностей</a:t>
            </a:r>
          </a:p>
          <a:p>
            <a:pPr lvl="1">
              <a:defRPr/>
            </a:pPr>
            <a:r>
              <a:rPr lang="ru-RU" dirty="0" smtClean="0"/>
              <a:t>Сейчас не 90-е годы, и все меньше компаний удается выживать просто потому, что «все» хотят купить то, что у них есть</a:t>
            </a:r>
            <a:endParaRPr kumimoji="0" lang="ru-RU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8487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cs typeface="+mj-cs"/>
              </a:rPr>
              <a:t>Как все это работает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412750" y="2201533"/>
            <a:ext cx="1655763" cy="9350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anchor="ctr"/>
          <a:lstStyle/>
          <a:p>
            <a:pPr algn="ctr">
              <a:defRPr/>
            </a:pPr>
            <a:r>
              <a:rPr lang="ru-RU" sz="1600">
                <a:latin typeface="Verdana" charset="0"/>
                <a:cs typeface="+mn-cs"/>
              </a:rPr>
              <a:t>Анализ внешней среды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2732088" y="2201533"/>
            <a:ext cx="1655762" cy="9350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anchor="ctr"/>
          <a:lstStyle/>
          <a:p>
            <a:pPr algn="ctr">
              <a:defRPr/>
            </a:pPr>
            <a:r>
              <a:rPr lang="ru-RU" sz="1600">
                <a:latin typeface="Verdana" charset="0"/>
                <a:cs typeface="+mn-cs"/>
              </a:rPr>
              <a:t>Гипотеза целевого рынка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5024438" y="2201533"/>
            <a:ext cx="1655762" cy="9350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anchor="ctr"/>
          <a:lstStyle/>
          <a:p>
            <a:pPr algn="ctr">
              <a:defRPr/>
            </a:pPr>
            <a:r>
              <a:rPr lang="ru-RU" sz="1600">
                <a:latin typeface="Verdana" charset="0"/>
                <a:cs typeface="+mn-cs"/>
              </a:rPr>
              <a:t>Анализ конкурентов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7308850" y="2201533"/>
            <a:ext cx="1655763" cy="9350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anchor="ctr"/>
          <a:lstStyle/>
          <a:p>
            <a:pPr algn="ctr">
              <a:defRPr/>
            </a:pPr>
            <a:r>
              <a:rPr lang="ru-RU" sz="1400">
                <a:latin typeface="Verdana" charset="0"/>
                <a:cs typeface="+mn-cs"/>
              </a:rPr>
              <a:t>Маркетинговые исследования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412750" y="4012870"/>
            <a:ext cx="1655763" cy="935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anchor="ctr"/>
          <a:lstStyle/>
          <a:p>
            <a:pPr algn="ctr">
              <a:defRPr/>
            </a:pPr>
            <a:r>
              <a:rPr lang="ru-RU" sz="1400" dirty="0">
                <a:latin typeface="Verdana" charset="0"/>
                <a:cs typeface="+mn-cs"/>
              </a:rPr>
              <a:t>Маркетинговые коммуникации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2732088" y="4012870"/>
            <a:ext cx="1655762" cy="935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anchor="ctr"/>
          <a:lstStyle/>
          <a:p>
            <a:pPr algn="ctr">
              <a:defRPr/>
            </a:pPr>
            <a:r>
              <a:rPr lang="ru-RU" sz="1400" dirty="0">
                <a:latin typeface="Verdana" charset="0"/>
                <a:cs typeface="+mn-cs"/>
              </a:rPr>
              <a:t>Расчет эффективности</a:t>
            </a: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5024438" y="4012870"/>
            <a:ext cx="1655762" cy="935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anchor="ctr"/>
          <a:lstStyle/>
          <a:p>
            <a:pPr algn="ctr">
              <a:defRPr/>
            </a:pPr>
            <a:r>
              <a:rPr lang="ru-RU" sz="1600" dirty="0">
                <a:latin typeface="Verdana" charset="0"/>
                <a:cs typeface="+mn-cs"/>
              </a:rPr>
              <a:t>Расчет целевого рынка</a:t>
            </a:r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7308850" y="4012870"/>
            <a:ext cx="1655763" cy="935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anchor="ctr"/>
          <a:lstStyle/>
          <a:p>
            <a:pPr algn="ctr">
              <a:defRPr/>
            </a:pPr>
            <a:r>
              <a:rPr lang="ru-RU" sz="1600" dirty="0" err="1">
                <a:latin typeface="Verdana" charset="0"/>
                <a:cs typeface="+mn-cs"/>
              </a:rPr>
              <a:t>Сегментиро</a:t>
            </a:r>
            <a:endParaRPr lang="ru-RU" sz="1600" dirty="0">
              <a:latin typeface="Verdana" charset="0"/>
              <a:cs typeface="+mn-cs"/>
            </a:endParaRPr>
          </a:p>
          <a:p>
            <a:pPr algn="ctr">
              <a:defRPr/>
            </a:pPr>
            <a:r>
              <a:rPr lang="ru-RU" sz="1600" dirty="0" err="1">
                <a:latin typeface="Verdana" charset="0"/>
                <a:cs typeface="+mn-cs"/>
              </a:rPr>
              <a:t>вание</a:t>
            </a:r>
            <a:endParaRPr lang="ru-RU" sz="1600" dirty="0">
              <a:latin typeface="Verdana" charset="0"/>
              <a:cs typeface="+mn-cs"/>
            </a:endParaRPr>
          </a:p>
        </p:txBody>
      </p:sp>
      <p:sp>
        <p:nvSpPr>
          <p:cNvPr id="12300" name="AutoShape 12"/>
          <p:cNvSpPr>
            <a:spLocks noChangeArrowheads="1"/>
          </p:cNvSpPr>
          <p:nvPr/>
        </p:nvSpPr>
        <p:spPr bwMode="auto">
          <a:xfrm>
            <a:off x="2211388" y="2487283"/>
            <a:ext cx="431800" cy="446087"/>
          </a:xfrm>
          <a:prstGeom prst="rightArrow">
            <a:avLst>
              <a:gd name="adj1" fmla="val 57713"/>
              <a:gd name="adj2" fmla="val 55514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2301" name="AutoShape 13"/>
          <p:cNvSpPr>
            <a:spLocks noChangeArrowheads="1"/>
          </p:cNvSpPr>
          <p:nvPr/>
        </p:nvSpPr>
        <p:spPr bwMode="auto">
          <a:xfrm>
            <a:off x="4500563" y="2487283"/>
            <a:ext cx="431800" cy="446087"/>
          </a:xfrm>
          <a:prstGeom prst="rightArrow">
            <a:avLst>
              <a:gd name="adj1" fmla="val 57713"/>
              <a:gd name="adj2" fmla="val 55514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2302" name="AutoShape 14"/>
          <p:cNvSpPr>
            <a:spLocks noChangeArrowheads="1"/>
          </p:cNvSpPr>
          <p:nvPr/>
        </p:nvSpPr>
        <p:spPr bwMode="auto">
          <a:xfrm>
            <a:off x="6804025" y="2487283"/>
            <a:ext cx="431800" cy="446087"/>
          </a:xfrm>
          <a:prstGeom prst="rightArrow">
            <a:avLst>
              <a:gd name="adj1" fmla="val 57713"/>
              <a:gd name="adj2" fmla="val 55514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2306" name="AutoShape 18"/>
          <p:cNvSpPr>
            <a:spLocks noChangeArrowheads="1"/>
          </p:cNvSpPr>
          <p:nvPr/>
        </p:nvSpPr>
        <p:spPr bwMode="auto">
          <a:xfrm flipH="1">
            <a:off x="6775450" y="4228770"/>
            <a:ext cx="431800" cy="446088"/>
          </a:xfrm>
          <a:prstGeom prst="rightArrow">
            <a:avLst>
              <a:gd name="adj1" fmla="val 57713"/>
              <a:gd name="adj2" fmla="val 55514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2307" name="AutoShape 19"/>
          <p:cNvSpPr>
            <a:spLocks noChangeArrowheads="1"/>
          </p:cNvSpPr>
          <p:nvPr/>
        </p:nvSpPr>
        <p:spPr bwMode="auto">
          <a:xfrm flipH="1">
            <a:off x="4500563" y="4228770"/>
            <a:ext cx="431800" cy="446088"/>
          </a:xfrm>
          <a:prstGeom prst="rightArrow">
            <a:avLst>
              <a:gd name="adj1" fmla="val 57713"/>
              <a:gd name="adj2" fmla="val 55514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2308" name="AutoShape 20"/>
          <p:cNvSpPr>
            <a:spLocks noChangeArrowheads="1"/>
          </p:cNvSpPr>
          <p:nvPr/>
        </p:nvSpPr>
        <p:spPr bwMode="auto">
          <a:xfrm flipH="1">
            <a:off x="2195513" y="4228770"/>
            <a:ext cx="431800" cy="446088"/>
          </a:xfrm>
          <a:prstGeom prst="rightArrow">
            <a:avLst>
              <a:gd name="adj1" fmla="val 57713"/>
              <a:gd name="adj2" fmla="val 55514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2309" name="AutoShape 21"/>
          <p:cNvSpPr>
            <a:spLocks noChangeArrowheads="1"/>
          </p:cNvSpPr>
          <p:nvPr/>
        </p:nvSpPr>
        <p:spPr bwMode="auto">
          <a:xfrm rot="5400000">
            <a:off x="7955757" y="3365964"/>
            <a:ext cx="431800" cy="446087"/>
          </a:xfrm>
          <a:prstGeom prst="rightArrow">
            <a:avLst>
              <a:gd name="adj1" fmla="val 57713"/>
              <a:gd name="adj2" fmla="val 55514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2310" name="AutoShape 22"/>
          <p:cNvSpPr>
            <a:spLocks noChangeArrowheads="1"/>
          </p:cNvSpPr>
          <p:nvPr/>
        </p:nvSpPr>
        <p:spPr bwMode="auto">
          <a:xfrm rot="16200000" flipV="1">
            <a:off x="978694" y="3365964"/>
            <a:ext cx="431800" cy="446088"/>
          </a:xfrm>
          <a:prstGeom prst="rightArrow">
            <a:avLst>
              <a:gd name="adj1" fmla="val 57713"/>
              <a:gd name="adj2" fmla="val 55514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541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cs typeface="+mj-cs"/>
              </a:rPr>
              <a:t>Анализ внешней среды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676400"/>
            <a:ext cx="7056438" cy="4776788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kumimoji="0" lang="ru-RU" dirty="0" smtClean="0">
                <a:cs typeface="+mn-cs"/>
              </a:rPr>
              <a:t>Все начинается от рынка (анализ ВНЕШНЕЙ среды)</a:t>
            </a:r>
          </a:p>
          <a:p>
            <a:pPr lvl="1">
              <a:defRPr/>
            </a:pPr>
            <a:r>
              <a:rPr kumimoji="0" lang="ru-RU" dirty="0" smtClean="0"/>
              <a:t>Не мы пытаемся продать что-то, что у нас есть, а мы должны стараться создать что-то, что надо рынку</a:t>
            </a:r>
          </a:p>
          <a:p>
            <a:pPr>
              <a:defRPr/>
            </a:pPr>
            <a:r>
              <a:rPr kumimoji="0" lang="ru-RU" dirty="0" smtClean="0">
                <a:cs typeface="+mn-cs"/>
              </a:rPr>
              <a:t>Тенденции </a:t>
            </a:r>
            <a:r>
              <a:rPr lang="ru-RU" dirty="0"/>
              <a:t>(через </a:t>
            </a:r>
            <a:r>
              <a:rPr lang="en-US" dirty="0"/>
              <a:t>PEST-</a:t>
            </a:r>
            <a:r>
              <a:rPr lang="ru-RU" dirty="0"/>
              <a:t>анализ</a:t>
            </a:r>
            <a:r>
              <a:rPr lang="ru-RU" dirty="0" smtClean="0"/>
              <a:t>) </a:t>
            </a:r>
            <a:r>
              <a:rPr kumimoji="0" lang="ru-RU" dirty="0" smtClean="0">
                <a:cs typeface="+mn-cs"/>
              </a:rPr>
              <a:t>– Угрозы/Возможности – Реагирование </a:t>
            </a:r>
          </a:p>
          <a:p>
            <a:pPr>
              <a:defRPr/>
            </a:pPr>
            <a:r>
              <a:rPr kumimoji="0" lang="ru-RU" dirty="0" smtClean="0">
                <a:cs typeface="+mn-cs"/>
              </a:rPr>
              <a:t>Главная проблема – не делается с наскока</a:t>
            </a:r>
          </a:p>
          <a:p>
            <a:pPr lvl="2">
              <a:defRPr/>
            </a:pPr>
            <a:r>
              <a:rPr lang="ru-RU" dirty="0" smtClean="0"/>
              <a:t>Требуется около 3-х недель регулярного обновления анализа, чтобы родить гипотезу</a:t>
            </a:r>
          </a:p>
          <a:p>
            <a:pPr>
              <a:buFontTx/>
              <a:buNone/>
              <a:defRPr/>
            </a:pPr>
            <a:endParaRPr kumimoji="0" lang="ru-RU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3177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PEST</a:t>
            </a:r>
            <a:r>
              <a:rPr lang="ru-RU" dirty="0" smtClean="0"/>
              <a:t>-анализ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 – </a:t>
            </a:r>
            <a:r>
              <a:rPr lang="ru-RU" dirty="0" smtClean="0"/>
              <a:t>политические</a:t>
            </a:r>
          </a:p>
          <a:p>
            <a:r>
              <a:rPr lang="en-US" dirty="0" smtClean="0"/>
              <a:t>E – </a:t>
            </a:r>
            <a:r>
              <a:rPr lang="ru-RU" dirty="0" smtClean="0"/>
              <a:t>экономические</a:t>
            </a:r>
            <a:endParaRPr lang="en-US" dirty="0" smtClean="0"/>
          </a:p>
          <a:p>
            <a:r>
              <a:rPr lang="en-US" dirty="0" smtClean="0"/>
              <a:t>S</a:t>
            </a:r>
            <a:r>
              <a:rPr lang="ru-RU" dirty="0" smtClean="0"/>
              <a:t> – общественные</a:t>
            </a:r>
            <a:endParaRPr lang="en-US" dirty="0" smtClean="0"/>
          </a:p>
          <a:p>
            <a:r>
              <a:rPr lang="en-US" dirty="0" smtClean="0"/>
              <a:t>T</a:t>
            </a:r>
            <a:r>
              <a:rPr lang="ru-RU" dirty="0" smtClean="0"/>
              <a:t> – технологические</a:t>
            </a:r>
            <a:endParaRPr lang="ru-RU" dirty="0"/>
          </a:p>
          <a:p>
            <a:r>
              <a:rPr lang="ru-RU" dirty="0" smtClean="0"/>
              <a:t>Цель </a:t>
            </a:r>
            <a:r>
              <a:rPr lang="en-US" dirty="0" smtClean="0"/>
              <a:t>PEST-</a:t>
            </a:r>
            <a:r>
              <a:rPr lang="ru-RU" dirty="0" smtClean="0"/>
              <a:t>анализа: найти факторы, которые либо могут быть использованы во благо компании, либо могут угрожать текущей бизнес-модели</a:t>
            </a:r>
          </a:p>
          <a:p>
            <a:r>
              <a:rPr lang="ru-RU" sz="2100" dirty="0" smtClean="0">
                <a:solidFill>
                  <a:srgbClr val="FF0000"/>
                </a:solidFill>
              </a:rPr>
              <a:t>Упражнение (для разнородных групп): группа разбивается по парам, где один из участников напоминает другому вкратце про свой бизнес, а другой участник предлагает различные внешние факторы, которые могут воздействовать на этот бизнес, и как компания может отреагировать</a:t>
            </a:r>
          </a:p>
          <a:p>
            <a:r>
              <a:rPr lang="ru-RU" sz="2100" dirty="0" smtClean="0">
                <a:solidFill>
                  <a:srgbClr val="FF0000"/>
                </a:solidFill>
              </a:rPr>
              <a:t>Упражнение (для групп из одной компании): группа разбивается на 3, и каждая составляет список внешних факторов, которые могут влиять на компанию, и как компания может отреагировать</a:t>
            </a:r>
            <a:endParaRPr lang="ru-RU" sz="2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319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cs typeface="+mj-cs"/>
              </a:rPr>
              <a:t>Гипотеза целевого рынка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574800"/>
            <a:ext cx="7129463" cy="459105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defRPr/>
            </a:pPr>
            <a:r>
              <a:rPr kumimoji="0" lang="ru-RU" dirty="0" smtClean="0">
                <a:cs typeface="+mn-cs"/>
              </a:rPr>
              <a:t>Факт – ЧТО продаем?</a:t>
            </a:r>
          </a:p>
          <a:p>
            <a:pPr>
              <a:lnSpc>
                <a:spcPct val="90000"/>
              </a:lnSpc>
              <a:defRPr/>
            </a:pPr>
            <a:r>
              <a:rPr kumimoji="0" lang="ru-RU" dirty="0" smtClean="0">
                <a:cs typeface="+mn-cs"/>
              </a:rPr>
              <a:t>Аргумент – ПОЧЕМУ купят?</a:t>
            </a:r>
          </a:p>
          <a:p>
            <a:pPr lvl="2">
              <a:lnSpc>
                <a:spcPct val="90000"/>
              </a:lnSpc>
              <a:defRPr/>
            </a:pPr>
            <a:r>
              <a:rPr lang="ru-RU" dirty="0" smtClean="0"/>
              <a:t>Какой аргумент мы выбираем, такая и будет конкурентная среда</a:t>
            </a:r>
          </a:p>
          <a:p>
            <a:pPr>
              <a:lnSpc>
                <a:spcPct val="90000"/>
              </a:lnSpc>
              <a:defRPr/>
            </a:pPr>
            <a:r>
              <a:rPr kumimoji="0" lang="ru-RU" dirty="0" smtClean="0">
                <a:cs typeface="+mn-cs"/>
              </a:rPr>
              <a:t>Кому – ЦЕЛЕВОЙ СЕГМЕНТ?</a:t>
            </a:r>
          </a:p>
          <a:p>
            <a:pPr>
              <a:lnSpc>
                <a:spcPct val="90000"/>
              </a:lnSpc>
              <a:defRPr/>
            </a:pPr>
            <a:r>
              <a:rPr kumimoji="0" lang="ru-RU" dirty="0" smtClean="0">
                <a:cs typeface="+mn-cs"/>
              </a:rPr>
              <a:t>Где – МЕСТО?</a:t>
            </a:r>
          </a:p>
          <a:p>
            <a:pPr>
              <a:lnSpc>
                <a:spcPct val="90000"/>
              </a:lnSpc>
              <a:defRPr/>
            </a:pPr>
            <a:r>
              <a:rPr kumimoji="0" lang="ru-RU" dirty="0" smtClean="0">
                <a:cs typeface="+mn-cs"/>
              </a:rPr>
              <a:t>Канал – Каналы маркетинговых коммуникаций</a:t>
            </a:r>
          </a:p>
          <a:p>
            <a:pPr>
              <a:lnSpc>
                <a:spcPct val="90000"/>
              </a:lnSpc>
              <a:defRPr/>
            </a:pPr>
            <a:endParaRPr kumimoji="0" lang="ru-RU" dirty="0" smtClean="0">
              <a:cs typeface="+mn-cs"/>
            </a:endParaRPr>
          </a:p>
          <a:p>
            <a:pPr>
              <a:lnSpc>
                <a:spcPct val="90000"/>
              </a:lnSpc>
              <a:defRPr/>
            </a:pPr>
            <a:r>
              <a:rPr kumimoji="0" lang="ru-RU" dirty="0" smtClean="0">
                <a:cs typeface="+mn-cs"/>
              </a:rPr>
              <a:t>Аргумент хорош, если</a:t>
            </a:r>
          </a:p>
          <a:p>
            <a:pPr lvl="2">
              <a:lnSpc>
                <a:spcPct val="90000"/>
              </a:lnSpc>
              <a:defRPr/>
            </a:pPr>
            <a:r>
              <a:rPr lang="ru-RU" dirty="0" smtClean="0"/>
              <a:t>В сегменте очевидно много платежеспособных потребителей</a:t>
            </a:r>
          </a:p>
          <a:p>
            <a:pPr lvl="2">
              <a:lnSpc>
                <a:spcPct val="90000"/>
              </a:lnSpc>
              <a:defRPr/>
            </a:pPr>
            <a:r>
              <a:rPr lang="ru-RU" dirty="0" smtClean="0"/>
              <a:t>Мало конкурентов</a:t>
            </a:r>
          </a:p>
          <a:p>
            <a:pPr lvl="2">
              <a:lnSpc>
                <a:spcPct val="90000"/>
              </a:lnSpc>
              <a:defRPr/>
            </a:pPr>
            <a:r>
              <a:rPr lang="ru-RU" dirty="0" smtClean="0"/>
              <a:t>Продает не товар, а удовлетворение потребности</a:t>
            </a:r>
          </a:p>
        </p:txBody>
      </p:sp>
    </p:spTree>
    <p:extLst>
      <p:ext uri="{BB962C8B-B14F-4D97-AF65-F5344CB8AC3E}">
        <p14:creationId xmlns:p14="http://schemas.microsoft.com/office/powerpoint/2010/main" val="392707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звание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 придумать хороший аргумент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PEST-</a:t>
            </a:r>
            <a:r>
              <a:rPr lang="ru-RU" dirty="0" smtClean="0"/>
              <a:t>анализ - регулярная тренировка самого себя на «осознание трендов»</a:t>
            </a:r>
          </a:p>
          <a:p>
            <a:pPr lvl="1"/>
            <a:r>
              <a:rPr lang="ru-RU" dirty="0" smtClean="0"/>
              <a:t>Постоянно записываете, сохраняете какие-либо события, новости, статьи по данной тематике</a:t>
            </a:r>
          </a:p>
          <a:p>
            <a:pPr lvl="1"/>
            <a:r>
              <a:rPr lang="ru-RU" dirty="0" smtClean="0"/>
              <a:t>Мысленно задаете вопрос к каждой из них – </a:t>
            </a:r>
          </a:p>
          <a:p>
            <a:pPr lvl="2"/>
            <a:r>
              <a:rPr lang="ru-RU" dirty="0" smtClean="0"/>
              <a:t>«а не является ли это частью какого-то тренда, и если да, то какого, и есть ли у меня другие материалы, подтверждающие этот тренд»</a:t>
            </a:r>
          </a:p>
          <a:p>
            <a:pPr lvl="2"/>
            <a:r>
              <a:rPr lang="ru-RU" dirty="0" smtClean="0"/>
              <a:t>«если это тренд, то как я могу его использовать его в своем предложении</a:t>
            </a:r>
            <a:r>
              <a:rPr lang="ru-RU" dirty="0"/>
              <a:t>» </a:t>
            </a:r>
            <a:endParaRPr lang="ru-RU" dirty="0" smtClean="0"/>
          </a:p>
          <a:p>
            <a:pPr lvl="1"/>
            <a:r>
              <a:rPr lang="ru-RU" dirty="0" smtClean="0"/>
              <a:t>В </a:t>
            </a:r>
            <a:r>
              <a:rPr lang="ru-RU" dirty="0"/>
              <a:t>идеале, </a:t>
            </a:r>
            <a:r>
              <a:rPr lang="ru-RU" dirty="0" smtClean="0"/>
              <a:t>для разработки </a:t>
            </a:r>
            <a:r>
              <a:rPr lang="ru-RU" dirty="0"/>
              <a:t>тактических </a:t>
            </a:r>
            <a:r>
              <a:rPr lang="ru-RU" dirty="0" smtClean="0"/>
              <a:t>акций, </a:t>
            </a:r>
            <a:r>
              <a:rPr lang="en-US" dirty="0"/>
              <a:t>PEST</a:t>
            </a:r>
            <a:r>
              <a:rPr lang="ru-RU" dirty="0"/>
              <a:t> необходимо обновлять не реже, чем раз в неделю</a:t>
            </a:r>
          </a:p>
          <a:p>
            <a:pPr lvl="2"/>
            <a:endParaRPr lang="ru-RU" dirty="0" smtClean="0"/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553898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 придумать хороший аргумент - ЗИОГИР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Замена</a:t>
            </a:r>
          </a:p>
          <a:p>
            <a:r>
              <a:rPr lang="ru-RU" dirty="0" smtClean="0"/>
              <a:t>Инверсия</a:t>
            </a:r>
          </a:p>
          <a:p>
            <a:r>
              <a:rPr lang="ru-RU" dirty="0" smtClean="0"/>
              <a:t>Объединение</a:t>
            </a:r>
          </a:p>
          <a:p>
            <a:r>
              <a:rPr lang="ru-RU" dirty="0" smtClean="0"/>
              <a:t>Гиперболизация (вверх и вниз)</a:t>
            </a:r>
          </a:p>
          <a:p>
            <a:r>
              <a:rPr lang="ru-RU" dirty="0" smtClean="0"/>
              <a:t>Исключение</a:t>
            </a:r>
          </a:p>
          <a:p>
            <a:r>
              <a:rPr lang="ru-RU" dirty="0" smtClean="0"/>
              <a:t>Реорганизация</a:t>
            </a:r>
          </a:p>
          <a:p>
            <a:r>
              <a:rPr lang="ru-RU" dirty="0" smtClean="0"/>
              <a:t>Создает «разрыв». Разрыв должен быть «закрыт» неким фактором из </a:t>
            </a:r>
            <a:r>
              <a:rPr lang="en-US" dirty="0" smtClean="0"/>
              <a:t>PEST</a:t>
            </a:r>
            <a:r>
              <a:rPr lang="ru-RU" dirty="0" smtClean="0"/>
              <a:t>, иначе это просто глупая (или опередившая свое время) идея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Упражнение – тренируемся: каждый  группе пишет одну фразу про свой товар или услугу и придумывает для них варианты через метод ЗИОГИР. Найдя какой-либо приемлемый – пытается вспомнить какой-то из внешних факторов </a:t>
            </a:r>
            <a:r>
              <a:rPr lang="en-US" dirty="0" smtClean="0">
                <a:solidFill>
                  <a:srgbClr val="FF0000"/>
                </a:solidFill>
              </a:rPr>
              <a:t>PEST</a:t>
            </a:r>
            <a:r>
              <a:rPr lang="ru-RU" dirty="0" smtClean="0">
                <a:solidFill>
                  <a:srgbClr val="FF0000"/>
                </a:solidFill>
              </a:rPr>
              <a:t>, который способствовал бы реализации этой идеи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105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latin typeface="Calibri" charset="0"/>
              </a:rPr>
              <a:t>Наши договоренности</a:t>
            </a:r>
          </a:p>
        </p:txBody>
      </p:sp>
      <p:sp>
        <p:nvSpPr>
          <p:cNvPr id="3584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>
                <a:latin typeface="Calibri" charset="0"/>
              </a:rPr>
              <a:t>Участвовать, а не отмалчиваться</a:t>
            </a:r>
          </a:p>
          <a:p>
            <a:r>
              <a:rPr lang="ru-RU" sz="2800">
                <a:latin typeface="Calibri" charset="0"/>
              </a:rPr>
              <a:t>Сотовые телефоны: не отвечать на звонки, не пытаться проверять почту, соц.сети итд</a:t>
            </a:r>
          </a:p>
          <a:p>
            <a:r>
              <a:rPr lang="ru-RU" sz="2800">
                <a:latin typeface="Calibri" charset="0"/>
              </a:rPr>
              <a:t>Время это святое: не опаздывать  с перерыва</a:t>
            </a:r>
          </a:p>
          <a:p>
            <a:r>
              <a:rPr lang="ru-RU" sz="2800">
                <a:latin typeface="Calibri" charset="0"/>
              </a:rPr>
              <a:t>Снимаем «погоны» на время тренинга: забудьте, кто из Вас начальник, здесь все равны</a:t>
            </a:r>
          </a:p>
          <a:p>
            <a:r>
              <a:rPr lang="ru-RU" sz="2800">
                <a:solidFill>
                  <a:srgbClr val="FF0000"/>
                </a:solidFill>
                <a:latin typeface="Calibri" charset="0"/>
              </a:rPr>
              <a:t>Тренеру: подкорректируйте пункты под принятые у Вас правила</a:t>
            </a:r>
          </a:p>
        </p:txBody>
      </p:sp>
    </p:spTree>
    <p:extLst>
      <p:ext uri="{BB962C8B-B14F-4D97-AF65-F5344CB8AC3E}">
        <p14:creationId xmlns:p14="http://schemas.microsoft.com/office/powerpoint/2010/main" val="666888414"/>
      </p:ext>
    </p:extLst>
  </p:cSld>
  <p:clrMapOvr>
    <a:masterClrMapping/>
  </p:clrMapOvr>
  <p:transition xmlns:p14="http://schemas.microsoft.com/office/powerpoint/2010/main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cs typeface="+mj-cs"/>
              </a:rPr>
              <a:t>Анализ конкурентов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kumimoji="0" lang="ru-RU" dirty="0" smtClean="0">
                <a:cs typeface="+mn-cs"/>
              </a:rPr>
              <a:t>Сильные стороны нашего предложения и предложения конкурента</a:t>
            </a:r>
          </a:p>
          <a:p>
            <a:pPr>
              <a:defRPr/>
            </a:pPr>
            <a:r>
              <a:rPr kumimoji="0" lang="ru-RU" dirty="0" smtClean="0">
                <a:cs typeface="+mn-cs"/>
              </a:rPr>
              <a:t>Слабые стороны нашего предложения и предложения конкурента</a:t>
            </a:r>
          </a:p>
          <a:p>
            <a:pPr>
              <a:defRPr/>
            </a:pPr>
            <a:r>
              <a:rPr kumimoji="0" lang="ru-RU" dirty="0" smtClean="0">
                <a:cs typeface="+mn-cs"/>
              </a:rPr>
              <a:t>Угрозы/Возможности – Реагирование</a:t>
            </a:r>
          </a:p>
          <a:p>
            <a:pPr lvl="1">
              <a:defRPr/>
            </a:pPr>
            <a:r>
              <a:rPr lang="ru-RU" dirty="0" smtClean="0"/>
              <a:t>Как мы реагируем на то, что в какой-то части наше предложение лучше/хуже, чем у конкурента</a:t>
            </a:r>
            <a:endParaRPr kumimoji="0" lang="ru-RU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0136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cs typeface="+mj-cs"/>
              </a:rPr>
              <a:t>Маркетинговые исследования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kumimoji="0" lang="ru-RU" smtClean="0">
                <a:cs typeface="+mn-cs"/>
              </a:rPr>
              <a:t>Качественные</a:t>
            </a:r>
          </a:p>
          <a:p>
            <a:pPr lvl="1">
              <a:defRPr/>
            </a:pPr>
            <a:r>
              <a:rPr kumimoji="0" lang="ru-RU" smtClean="0"/>
              <a:t>Выяснение побуждений, реакций и поведения потребителей</a:t>
            </a:r>
          </a:p>
          <a:p>
            <a:pPr lvl="2">
              <a:defRPr/>
            </a:pPr>
            <a:r>
              <a:rPr lang="ru-RU" smtClean="0"/>
              <a:t>Уточнение гипотезы целевого рынка</a:t>
            </a:r>
          </a:p>
          <a:p>
            <a:pPr lvl="2">
              <a:defRPr/>
            </a:pPr>
            <a:r>
              <a:rPr lang="ru-RU" smtClean="0"/>
              <a:t>Проверка анкеты</a:t>
            </a:r>
          </a:p>
          <a:p>
            <a:pPr lvl="2">
              <a:defRPr/>
            </a:pPr>
            <a:r>
              <a:rPr lang="ru-RU" smtClean="0"/>
              <a:t>Проверка креатива</a:t>
            </a:r>
          </a:p>
          <a:p>
            <a:pPr>
              <a:defRPr/>
            </a:pPr>
            <a:r>
              <a:rPr kumimoji="0" lang="ru-RU" smtClean="0">
                <a:cs typeface="+mn-cs"/>
              </a:rPr>
              <a:t>Количественные</a:t>
            </a:r>
          </a:p>
          <a:p>
            <a:pPr lvl="1">
              <a:defRPr/>
            </a:pPr>
            <a:r>
              <a:rPr kumimoji="0" lang="ru-RU" smtClean="0"/>
              <a:t>Получение информации от большого количества потребителей для статистического анализа</a:t>
            </a:r>
          </a:p>
          <a:p>
            <a:pPr lvl="2">
              <a:defRPr/>
            </a:pPr>
            <a:r>
              <a:rPr lang="ru-RU" smtClean="0"/>
              <a:t>Расчет объема рынка</a:t>
            </a:r>
          </a:p>
          <a:p>
            <a:pPr lvl="2">
              <a:defRPr/>
            </a:pPr>
            <a:r>
              <a:rPr lang="ru-RU" smtClean="0"/>
              <a:t>Расчет эффективности рекламной кампании и бюджета</a:t>
            </a:r>
          </a:p>
        </p:txBody>
      </p:sp>
    </p:spTree>
    <p:extLst>
      <p:ext uri="{BB962C8B-B14F-4D97-AF65-F5344CB8AC3E}">
        <p14:creationId xmlns:p14="http://schemas.microsoft.com/office/powerpoint/2010/main" val="2836052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cs typeface="+mj-cs"/>
              </a:rPr>
              <a:t>Составление выборки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676400"/>
            <a:ext cx="7129463" cy="4992688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kumimoji="0" lang="ru-RU" dirty="0" smtClean="0">
                <a:cs typeface="+mn-cs"/>
              </a:rPr>
              <a:t>Кого опрашивать (может быть не всегда очевидно)</a:t>
            </a:r>
          </a:p>
          <a:p>
            <a:pPr>
              <a:defRPr/>
            </a:pPr>
            <a:r>
              <a:rPr kumimoji="0" lang="ru-RU" dirty="0" smtClean="0">
                <a:cs typeface="+mn-cs"/>
              </a:rPr>
              <a:t>Сколько – метод 1</a:t>
            </a:r>
          </a:p>
          <a:p>
            <a:pPr lvl="2">
              <a:defRPr/>
            </a:pPr>
            <a:r>
              <a:rPr lang="en-US" dirty="0" smtClean="0"/>
              <a:t>n= t</a:t>
            </a:r>
            <a:r>
              <a:rPr lang="en-US" baseline="30000" dirty="0" smtClean="0"/>
              <a:t>2</a:t>
            </a:r>
            <a:r>
              <a:rPr lang="en-US" dirty="0" smtClean="0"/>
              <a:t> * </a:t>
            </a:r>
            <a:r>
              <a:rPr lang="el-GR" dirty="0" smtClean="0"/>
              <a:t>σ</a:t>
            </a:r>
            <a:r>
              <a:rPr lang="en-US" baseline="30000" dirty="0" smtClean="0"/>
              <a:t>2</a:t>
            </a:r>
            <a:r>
              <a:rPr lang="en-US" dirty="0" smtClean="0"/>
              <a:t> * N / (</a:t>
            </a:r>
            <a:r>
              <a:rPr lang="el-GR" dirty="0" smtClean="0"/>
              <a:t>Δ</a:t>
            </a:r>
            <a:r>
              <a:rPr lang="en-US" baseline="30000" dirty="0" smtClean="0"/>
              <a:t>2</a:t>
            </a:r>
            <a:r>
              <a:rPr lang="en-US" dirty="0" smtClean="0"/>
              <a:t> * N + t</a:t>
            </a:r>
            <a:r>
              <a:rPr lang="en-US" baseline="30000" dirty="0" smtClean="0"/>
              <a:t>2</a:t>
            </a:r>
            <a:r>
              <a:rPr lang="en-US" dirty="0" smtClean="0"/>
              <a:t> * </a:t>
            </a:r>
            <a:r>
              <a:rPr lang="el-GR" dirty="0" smtClean="0"/>
              <a:t>σ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  <a:endParaRPr lang="ru-RU" dirty="0" smtClean="0"/>
          </a:p>
          <a:p>
            <a:pPr lvl="2">
              <a:defRPr/>
            </a:pPr>
            <a:r>
              <a:rPr lang="en-US" dirty="0" smtClean="0"/>
              <a:t>t – </a:t>
            </a:r>
            <a:r>
              <a:rPr lang="ru-RU" dirty="0" smtClean="0"/>
              <a:t>коэффициент доверия (обычно = 2)</a:t>
            </a:r>
          </a:p>
          <a:p>
            <a:pPr lvl="2">
              <a:defRPr/>
            </a:pPr>
            <a:r>
              <a:rPr lang="el-GR" dirty="0" smtClean="0"/>
              <a:t>σ</a:t>
            </a:r>
            <a:r>
              <a:rPr lang="ru-RU" dirty="0" smtClean="0"/>
              <a:t>  - выборочная дисперсия (на основе пробного исследования, эксперимента, аналога)</a:t>
            </a:r>
          </a:p>
          <a:p>
            <a:pPr lvl="2">
              <a:defRPr/>
            </a:pPr>
            <a:r>
              <a:rPr lang="el-GR" dirty="0" smtClean="0"/>
              <a:t>Δ</a:t>
            </a:r>
            <a:r>
              <a:rPr lang="ru-RU" dirty="0" smtClean="0"/>
              <a:t> – предельная ошибка (обычно = 1)</a:t>
            </a:r>
            <a:endParaRPr lang="en-US" dirty="0" smtClean="0"/>
          </a:p>
          <a:p>
            <a:pPr>
              <a:defRPr/>
            </a:pPr>
            <a:r>
              <a:rPr kumimoji="0" lang="ru-RU" dirty="0" smtClean="0">
                <a:cs typeface="+mn-cs"/>
              </a:rPr>
              <a:t>Сколько – метод 2</a:t>
            </a:r>
          </a:p>
          <a:p>
            <a:pPr lvl="2">
              <a:defRPr/>
            </a:pPr>
            <a:r>
              <a:rPr lang="en-US" dirty="0" smtClean="0"/>
              <a:t>B2C </a:t>
            </a:r>
            <a:r>
              <a:rPr lang="ru-RU" dirty="0" smtClean="0"/>
              <a:t>–</a:t>
            </a:r>
            <a:r>
              <a:rPr lang="en-US" dirty="0" smtClean="0"/>
              <a:t> 0,1% </a:t>
            </a:r>
            <a:r>
              <a:rPr lang="ru-RU" dirty="0" smtClean="0"/>
              <a:t>–</a:t>
            </a:r>
            <a:r>
              <a:rPr lang="en-US" dirty="0" smtClean="0"/>
              <a:t> 0,5%</a:t>
            </a:r>
            <a:r>
              <a:rPr lang="ru-RU" dirty="0" smtClean="0"/>
              <a:t>, но не более 1000 человек</a:t>
            </a:r>
          </a:p>
          <a:p>
            <a:pPr lvl="2">
              <a:defRPr/>
            </a:pPr>
            <a:r>
              <a:rPr lang="en-US" dirty="0" smtClean="0"/>
              <a:t>B2b</a:t>
            </a:r>
            <a:endParaRPr lang="ru-RU" dirty="0" smtClean="0"/>
          </a:p>
          <a:p>
            <a:pPr lvl="3">
              <a:defRPr/>
            </a:pPr>
            <a:r>
              <a:rPr lang="ru-RU" dirty="0" smtClean="0"/>
              <a:t>менее 30 – 100%</a:t>
            </a:r>
          </a:p>
          <a:p>
            <a:pPr lvl="3">
              <a:defRPr/>
            </a:pPr>
            <a:r>
              <a:rPr lang="ru-RU" dirty="0" smtClean="0"/>
              <a:t>От 30 до 100 – 50%+</a:t>
            </a:r>
          </a:p>
          <a:p>
            <a:pPr lvl="3">
              <a:defRPr/>
            </a:pPr>
            <a:r>
              <a:rPr lang="ru-RU" dirty="0" smtClean="0"/>
              <a:t>От 100 до 300 – 10%+</a:t>
            </a:r>
          </a:p>
          <a:p>
            <a:pPr lvl="3">
              <a:defRPr/>
            </a:pPr>
            <a:r>
              <a:rPr lang="ru-RU" dirty="0" smtClean="0"/>
              <a:t>От 300 – 10% но не более 1000 человек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264673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cs typeface="+mj-cs"/>
              </a:rPr>
              <a:t>Составление выборки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ru-RU" dirty="0" smtClean="0"/>
              <a:t>Телефон = быстро, просто, дешево, не очень гибко, малый объем инфо, не очень точно</a:t>
            </a:r>
          </a:p>
          <a:p>
            <a:pPr>
              <a:defRPr/>
            </a:pPr>
            <a:r>
              <a:rPr lang="ru-RU" dirty="0" smtClean="0"/>
              <a:t>Почта = долго, сложно, дешево, неточно, негибко</a:t>
            </a:r>
          </a:p>
          <a:p>
            <a:pPr>
              <a:defRPr/>
            </a:pPr>
            <a:r>
              <a:rPr lang="ru-RU" dirty="0" smtClean="0"/>
              <a:t>Лично = не очень долго, достаточно просто, дорого, гибко, большой объем, точно</a:t>
            </a:r>
          </a:p>
          <a:p>
            <a:pPr>
              <a:defRPr/>
            </a:pPr>
            <a:r>
              <a:rPr lang="ru-RU" dirty="0" smtClean="0"/>
              <a:t>Интернет = быстро, просто, дешево, неточно, негибко, слабо контролируемо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250385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cs typeface="+mj-cs"/>
              </a:rPr>
              <a:t>Правила для анкеты	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kumimoji="0" lang="ru-RU" smtClean="0">
                <a:cs typeface="+mn-cs"/>
              </a:rPr>
              <a:t>Один вопрос – одно действие</a:t>
            </a:r>
          </a:p>
          <a:p>
            <a:pPr lvl="2">
              <a:defRPr/>
            </a:pPr>
            <a:r>
              <a:rPr lang="ru-RU" smtClean="0"/>
              <a:t>Или выберите, или проранжируйте</a:t>
            </a:r>
          </a:p>
          <a:p>
            <a:pPr>
              <a:defRPr/>
            </a:pPr>
            <a:r>
              <a:rPr kumimoji="0" lang="ru-RU" smtClean="0">
                <a:cs typeface="+mn-cs"/>
              </a:rPr>
              <a:t>Воронка</a:t>
            </a:r>
          </a:p>
          <a:p>
            <a:pPr lvl="2">
              <a:defRPr/>
            </a:pPr>
            <a:r>
              <a:rPr lang="ru-RU" smtClean="0"/>
              <a:t>Простые сначала, сложные в конце</a:t>
            </a:r>
          </a:p>
          <a:p>
            <a:pPr>
              <a:defRPr/>
            </a:pPr>
            <a:r>
              <a:rPr kumimoji="0" lang="ru-RU" smtClean="0">
                <a:cs typeface="+mn-cs"/>
              </a:rPr>
              <a:t>Семь</a:t>
            </a:r>
          </a:p>
          <a:p>
            <a:pPr lvl="2">
              <a:defRPr/>
            </a:pPr>
            <a:r>
              <a:rPr lang="ru-RU" smtClean="0"/>
              <a:t>Если закрытый вопрос, то не более семи вариантов</a:t>
            </a:r>
          </a:p>
          <a:p>
            <a:pPr>
              <a:defRPr/>
            </a:pPr>
            <a:r>
              <a:rPr kumimoji="0" lang="ru-RU" smtClean="0">
                <a:cs typeface="+mn-cs"/>
              </a:rPr>
              <a:t>Соц-дем в конце</a:t>
            </a:r>
            <a:endParaRPr kumimoji="0" lang="en-US" smtClean="0">
              <a:cs typeface="+mn-cs"/>
            </a:endParaRPr>
          </a:p>
          <a:p>
            <a:pPr lvl="2">
              <a:defRPr/>
            </a:pPr>
            <a:r>
              <a:rPr lang="ru-RU" smtClean="0"/>
              <a:t>Если не фильтр</a:t>
            </a:r>
          </a:p>
        </p:txBody>
      </p:sp>
    </p:spTree>
    <p:extLst>
      <p:ext uri="{BB962C8B-B14F-4D97-AF65-F5344CB8AC3E}">
        <p14:creationId xmlns:p14="http://schemas.microsoft.com/office/powerpoint/2010/main" val="3653138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cs typeface="+mj-cs"/>
              </a:rPr>
              <a:t>Шаблон анкеты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628775"/>
            <a:ext cx="7632700" cy="5229225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kumimoji="0" lang="ru-RU" sz="1900" dirty="0" smtClean="0">
                <a:cs typeface="+mn-cs"/>
              </a:rPr>
              <a:t>3 вопроса по аргументу</a:t>
            </a:r>
          </a:p>
          <a:p>
            <a:pPr lvl="2">
              <a:lnSpc>
                <a:spcPct val="80000"/>
              </a:lnSpc>
              <a:defRPr/>
            </a:pPr>
            <a:r>
              <a:rPr lang="ru-RU" sz="1400" dirty="0" smtClean="0"/>
              <a:t>Важно ли для вас при подключении к </a:t>
            </a:r>
            <a:r>
              <a:rPr lang="en-US" sz="1400" dirty="0" err="1" smtClean="0"/>
              <a:t>Unitel</a:t>
            </a:r>
            <a:r>
              <a:rPr lang="en-US" sz="1400" dirty="0" smtClean="0"/>
              <a:t> </a:t>
            </a:r>
            <a:r>
              <a:rPr lang="ru-RU" sz="1400" dirty="0" smtClean="0"/>
              <a:t>на тариф такой-то то, что …</a:t>
            </a:r>
          </a:p>
          <a:p>
            <a:pPr lvl="2">
              <a:lnSpc>
                <a:spcPct val="80000"/>
              </a:lnSpc>
              <a:defRPr/>
            </a:pPr>
            <a:r>
              <a:rPr lang="ru-RU" sz="1400" dirty="0" smtClean="0"/>
              <a:t>Отметьте, что для вас важно при подключении на тариф такой-то компании </a:t>
            </a:r>
            <a:r>
              <a:rPr lang="en-US" sz="1400" dirty="0" err="1" smtClean="0"/>
              <a:t>Unitel</a:t>
            </a:r>
            <a:endParaRPr lang="en-US" sz="1400" dirty="0" smtClean="0"/>
          </a:p>
          <a:p>
            <a:pPr lvl="2">
              <a:lnSpc>
                <a:spcPct val="80000"/>
              </a:lnSpc>
              <a:defRPr/>
            </a:pPr>
            <a:r>
              <a:rPr lang="ru-RU" sz="1400" dirty="0" err="1" smtClean="0"/>
              <a:t>Проранжируйте</a:t>
            </a:r>
            <a:r>
              <a:rPr lang="ru-RU" sz="1400" dirty="0" smtClean="0"/>
              <a:t> отмеченное важным</a:t>
            </a:r>
          </a:p>
          <a:p>
            <a:pPr>
              <a:lnSpc>
                <a:spcPct val="80000"/>
              </a:lnSpc>
              <a:defRPr/>
            </a:pPr>
            <a:r>
              <a:rPr kumimoji="0" lang="ru-RU" sz="1900" dirty="0" smtClean="0">
                <a:cs typeface="+mn-cs"/>
              </a:rPr>
              <a:t>3 вопроса по способам получения информации</a:t>
            </a:r>
          </a:p>
          <a:p>
            <a:pPr lvl="2">
              <a:lnSpc>
                <a:spcPct val="80000"/>
              </a:lnSpc>
              <a:defRPr/>
            </a:pPr>
            <a:r>
              <a:rPr lang="ru-RU" sz="1400" dirty="0" smtClean="0"/>
              <a:t>Что вы смотрите/слушаете/читаете</a:t>
            </a:r>
          </a:p>
          <a:p>
            <a:pPr>
              <a:lnSpc>
                <a:spcPct val="80000"/>
              </a:lnSpc>
              <a:defRPr/>
            </a:pPr>
            <a:r>
              <a:rPr kumimoji="0" lang="ru-RU" sz="1900" dirty="0" smtClean="0">
                <a:cs typeface="+mn-cs"/>
              </a:rPr>
              <a:t>2 вопроса по конкурентам</a:t>
            </a:r>
          </a:p>
          <a:p>
            <a:pPr lvl="2">
              <a:lnSpc>
                <a:spcPct val="80000"/>
              </a:lnSpc>
              <a:defRPr/>
            </a:pPr>
            <a:r>
              <a:rPr lang="ru-RU" sz="1400" dirty="0" smtClean="0"/>
              <a:t>Пользуетесь ли Вы каким-либо оператором</a:t>
            </a:r>
          </a:p>
          <a:p>
            <a:pPr lvl="2">
              <a:lnSpc>
                <a:spcPct val="80000"/>
              </a:lnSpc>
              <a:defRPr/>
            </a:pPr>
            <a:r>
              <a:rPr lang="ru-RU" sz="1400" dirty="0" smtClean="0"/>
              <a:t>(Возможно) Знаете ли Вы таких операторов</a:t>
            </a:r>
          </a:p>
          <a:p>
            <a:pPr>
              <a:lnSpc>
                <a:spcPct val="80000"/>
              </a:lnSpc>
              <a:defRPr/>
            </a:pPr>
            <a:r>
              <a:rPr kumimoji="0" lang="ru-RU" sz="1900" dirty="0" smtClean="0">
                <a:cs typeface="+mn-cs"/>
              </a:rPr>
              <a:t>2 вопроса по цене (не всегда)</a:t>
            </a:r>
          </a:p>
          <a:p>
            <a:pPr lvl="2">
              <a:lnSpc>
                <a:spcPct val="80000"/>
              </a:lnSpc>
              <a:defRPr/>
            </a:pPr>
            <a:r>
              <a:rPr lang="ru-RU" sz="1400" dirty="0" smtClean="0"/>
              <a:t>Если Вы отметили как важное – какую максимальную цену Вы готовы заплатить...</a:t>
            </a:r>
          </a:p>
          <a:p>
            <a:pPr lvl="2">
              <a:lnSpc>
                <a:spcPct val="80000"/>
              </a:lnSpc>
              <a:defRPr/>
            </a:pPr>
            <a:r>
              <a:rPr lang="ru-RU" sz="1400" dirty="0" smtClean="0"/>
              <a:t>… какую минимальную цену</a:t>
            </a:r>
          </a:p>
          <a:p>
            <a:pPr>
              <a:lnSpc>
                <a:spcPct val="80000"/>
              </a:lnSpc>
              <a:defRPr/>
            </a:pPr>
            <a:r>
              <a:rPr kumimoji="0" lang="ru-RU" sz="1900" dirty="0" smtClean="0">
                <a:cs typeface="+mn-cs"/>
              </a:rPr>
              <a:t>3 вопроса по </a:t>
            </a:r>
            <a:r>
              <a:rPr kumimoji="0" lang="ru-RU" sz="1900" dirty="0" err="1" smtClean="0">
                <a:cs typeface="+mn-cs"/>
              </a:rPr>
              <a:t>соц-дему</a:t>
            </a:r>
            <a:endParaRPr kumimoji="0" lang="ru-RU" sz="1900" dirty="0" smtClean="0">
              <a:cs typeface="+mn-cs"/>
            </a:endParaRPr>
          </a:p>
          <a:p>
            <a:pPr lvl="2">
              <a:lnSpc>
                <a:spcPct val="80000"/>
              </a:lnSpc>
              <a:defRPr/>
            </a:pPr>
            <a:r>
              <a:rPr lang="en-US" sz="1400" dirty="0" smtClean="0"/>
              <a:t>B2C = </a:t>
            </a:r>
            <a:r>
              <a:rPr lang="ru-RU" sz="1400" dirty="0" smtClean="0"/>
              <a:t>пол, возраст, платежеспособность</a:t>
            </a:r>
          </a:p>
          <a:p>
            <a:pPr lvl="2">
              <a:lnSpc>
                <a:spcPct val="80000"/>
              </a:lnSpc>
              <a:defRPr/>
            </a:pPr>
            <a:r>
              <a:rPr lang="en-US" sz="1400" dirty="0" smtClean="0"/>
              <a:t>B2B = </a:t>
            </a:r>
            <a:r>
              <a:rPr lang="ru-RU" sz="1400" dirty="0" smtClean="0"/>
              <a:t>размер бизнеса, расположение, предполагаемый объем закупки (если вы отметили важным, то какой объем…)</a:t>
            </a:r>
          </a:p>
          <a:p>
            <a:pPr>
              <a:lnSpc>
                <a:spcPct val="80000"/>
              </a:lnSpc>
              <a:defRPr/>
            </a:pPr>
            <a:r>
              <a:rPr kumimoji="0" lang="ru-RU" sz="1900" dirty="0" smtClean="0">
                <a:cs typeface="+mn-cs"/>
              </a:rPr>
              <a:t>2 </a:t>
            </a:r>
            <a:r>
              <a:rPr kumimoji="0" lang="ru-RU" sz="1900" dirty="0" err="1" smtClean="0">
                <a:cs typeface="+mn-cs"/>
              </a:rPr>
              <a:t>модерирующих</a:t>
            </a:r>
            <a:r>
              <a:rPr kumimoji="0" lang="ru-RU" sz="1900" dirty="0" smtClean="0">
                <a:cs typeface="+mn-cs"/>
              </a:rPr>
              <a:t> вопроса (зависит от выборки)</a:t>
            </a:r>
          </a:p>
          <a:p>
            <a:pPr lvl="2">
              <a:lnSpc>
                <a:spcPct val="80000"/>
              </a:lnSpc>
              <a:defRPr/>
            </a:pPr>
            <a:r>
              <a:rPr lang="ru-RU" sz="1400" dirty="0" smtClean="0"/>
              <a:t>Если </a:t>
            </a:r>
            <a:r>
              <a:rPr lang="ru-RU" sz="1400" dirty="0" err="1" smtClean="0"/>
              <a:t>соц-дем</a:t>
            </a:r>
            <a:r>
              <a:rPr lang="ru-RU" sz="1400" dirty="0" smtClean="0"/>
              <a:t> </a:t>
            </a:r>
            <a:r>
              <a:rPr lang="ru-RU" sz="1400" dirty="0" err="1" smtClean="0"/>
              <a:t>модерирующий</a:t>
            </a:r>
            <a:r>
              <a:rPr lang="ru-RU" sz="1400" dirty="0" smtClean="0"/>
              <a:t> – то в начале</a:t>
            </a:r>
          </a:p>
          <a:p>
            <a:pPr lvl="2">
              <a:lnSpc>
                <a:spcPct val="80000"/>
              </a:lnSpc>
              <a:defRPr/>
            </a:pPr>
            <a:r>
              <a:rPr lang="ru-RU" sz="1400" dirty="0" smtClean="0"/>
              <a:t>Разветвляющие – если для каждого сегмента разные гипотезы</a:t>
            </a:r>
          </a:p>
          <a:p>
            <a:pPr lvl="2">
              <a:lnSpc>
                <a:spcPct val="80000"/>
              </a:lnSpc>
              <a:defRPr/>
            </a:pPr>
            <a:endParaRPr lang="ru-RU" sz="1400" dirty="0" smtClean="0"/>
          </a:p>
        </p:txBody>
      </p:sp>
    </p:spTree>
    <p:extLst>
      <p:ext uri="{BB962C8B-B14F-4D97-AF65-F5344CB8AC3E}">
        <p14:creationId xmlns:p14="http://schemas.microsoft.com/office/powerpoint/2010/main" val="2745181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sz="3200" dirty="0" smtClean="0">
                <a:cs typeface="+mj-cs"/>
              </a:rPr>
              <a:t>Сегментирование и расчет целевого рынка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kumimoji="0" lang="ru-RU" smtClean="0">
                <a:cs typeface="+mn-cs"/>
              </a:rPr>
              <a:t>Выделение приверженцев аргумента</a:t>
            </a:r>
          </a:p>
          <a:p>
            <a:pPr lvl="2">
              <a:defRPr/>
            </a:pPr>
            <a:r>
              <a:rPr lang="ru-RU" smtClean="0"/>
              <a:t>Те, кто ответил «важно» на основной аргумент, или «очень важно» на дополнительный аргумент (если </a:t>
            </a:r>
            <a:r>
              <a:rPr lang="en-US" smtClean="0"/>
              <a:t>&lt;50%</a:t>
            </a:r>
            <a:r>
              <a:rPr lang="ru-RU" smtClean="0"/>
              <a:t> приверженцев основного)</a:t>
            </a:r>
          </a:p>
          <a:p>
            <a:pPr>
              <a:defRPr/>
            </a:pPr>
            <a:r>
              <a:rPr kumimoji="0" lang="ru-RU" smtClean="0">
                <a:cs typeface="+mn-cs"/>
              </a:rPr>
              <a:t>Экстраполяция % приверженцев на население</a:t>
            </a:r>
          </a:p>
          <a:p>
            <a:pPr>
              <a:defRPr/>
            </a:pPr>
            <a:r>
              <a:rPr kumimoji="0" lang="ru-RU" smtClean="0">
                <a:cs typeface="+mn-cs"/>
              </a:rPr>
              <a:t>Сегментирование приверженцев</a:t>
            </a:r>
          </a:p>
          <a:p>
            <a:pPr>
              <a:defRPr/>
            </a:pPr>
            <a:r>
              <a:rPr kumimoji="0" lang="ru-RU" smtClean="0">
                <a:cs typeface="+mn-cs"/>
              </a:rPr>
              <a:t>Проверка сегментов на платежеспособность и достижимость</a:t>
            </a:r>
          </a:p>
          <a:p>
            <a:pPr>
              <a:defRPr/>
            </a:pPr>
            <a:r>
              <a:rPr kumimoji="0" lang="ru-RU" smtClean="0">
                <a:cs typeface="+mn-cs"/>
              </a:rPr>
              <a:t>Выбор целевых сегментов</a:t>
            </a:r>
          </a:p>
          <a:p>
            <a:pPr>
              <a:defRPr/>
            </a:pPr>
            <a:r>
              <a:rPr kumimoji="0" lang="ru-RU" smtClean="0">
                <a:cs typeface="+mn-cs"/>
              </a:rPr>
              <a:t>Экстраполяция % сегментов среди приверженцев на население</a:t>
            </a:r>
          </a:p>
          <a:p>
            <a:pPr>
              <a:defRPr/>
            </a:pPr>
            <a:r>
              <a:rPr kumimoji="0" lang="ru-RU" smtClean="0">
                <a:cs typeface="+mn-cs"/>
              </a:rPr>
              <a:t>Определение объема целевого рынка</a:t>
            </a:r>
          </a:p>
        </p:txBody>
      </p:sp>
    </p:spTree>
    <p:extLst>
      <p:ext uri="{BB962C8B-B14F-4D97-AF65-F5344CB8AC3E}">
        <p14:creationId xmlns:p14="http://schemas.microsoft.com/office/powerpoint/2010/main" val="1119313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ru-RU" sz="3600" dirty="0" smtClean="0">
                <a:cs typeface="+mj-cs"/>
              </a:rPr>
              <a:t>Сегментирование и расчет целевого рынка – пример 1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kumimoji="0" lang="ru-RU" dirty="0" smtClean="0">
                <a:cs typeface="+mn-cs"/>
              </a:rPr>
              <a:t>Кого – мужчин от 30 до 50 лет, живущих в Новосибирске, доход более </a:t>
            </a:r>
            <a:r>
              <a:rPr kumimoji="0" lang="en-US" dirty="0" smtClean="0">
                <a:cs typeface="+mn-cs"/>
              </a:rPr>
              <a:t>$500/</a:t>
            </a:r>
            <a:r>
              <a:rPr kumimoji="0" lang="ru-RU" dirty="0" err="1" smtClean="0">
                <a:cs typeface="+mn-cs"/>
              </a:rPr>
              <a:t>мес</a:t>
            </a:r>
            <a:r>
              <a:rPr kumimoji="0" lang="ru-RU" dirty="0" smtClean="0">
                <a:cs typeface="+mn-cs"/>
              </a:rPr>
              <a:t> (пусть их 100.000)</a:t>
            </a:r>
          </a:p>
          <a:p>
            <a:pPr>
              <a:defRPr/>
            </a:pPr>
            <a:r>
              <a:rPr kumimoji="0" lang="ru-RU" dirty="0" smtClean="0">
                <a:cs typeface="+mn-cs"/>
              </a:rPr>
              <a:t>60% приверженцев =</a:t>
            </a:r>
            <a:r>
              <a:rPr kumimoji="0" lang="en-US" dirty="0" smtClean="0">
                <a:cs typeface="+mn-cs"/>
              </a:rPr>
              <a:t> </a:t>
            </a:r>
            <a:r>
              <a:rPr kumimoji="0" lang="ru-RU" dirty="0" smtClean="0">
                <a:cs typeface="+mn-cs"/>
              </a:rPr>
              <a:t>60.000</a:t>
            </a:r>
          </a:p>
          <a:p>
            <a:pPr>
              <a:defRPr/>
            </a:pPr>
            <a:r>
              <a:rPr kumimoji="0" lang="ru-RU" dirty="0" smtClean="0">
                <a:cs typeface="+mn-cs"/>
              </a:rPr>
              <a:t>Сегментируем по возрасту</a:t>
            </a:r>
          </a:p>
          <a:p>
            <a:pPr lvl="1">
              <a:defRPr/>
            </a:pPr>
            <a:r>
              <a:rPr kumimoji="0" lang="ru-RU" dirty="0" smtClean="0"/>
              <a:t>30-35 = 40% = 24.000</a:t>
            </a:r>
          </a:p>
          <a:p>
            <a:pPr lvl="1">
              <a:defRPr/>
            </a:pPr>
            <a:r>
              <a:rPr kumimoji="0" lang="ru-RU" dirty="0" smtClean="0"/>
              <a:t>36-40 = 30% = 18.000</a:t>
            </a:r>
          </a:p>
          <a:p>
            <a:pPr lvl="1">
              <a:defRPr/>
            </a:pPr>
            <a:r>
              <a:rPr kumimoji="0" lang="ru-RU" dirty="0" smtClean="0"/>
              <a:t>41-45 = 20% = 12.000</a:t>
            </a:r>
          </a:p>
          <a:p>
            <a:pPr lvl="1">
              <a:defRPr/>
            </a:pPr>
            <a:r>
              <a:rPr kumimoji="0" lang="ru-RU" dirty="0" smtClean="0"/>
              <a:t>46-50 = 10% = 6.000</a:t>
            </a:r>
          </a:p>
          <a:p>
            <a:pPr>
              <a:defRPr/>
            </a:pPr>
            <a:r>
              <a:rPr kumimoji="0" lang="ru-RU" dirty="0" smtClean="0">
                <a:cs typeface="+mn-cs"/>
              </a:rPr>
              <a:t>Пусть работаем с 1 и 2. Если платежеспособность = 100%, то объем целевого рынка = 42.000 х цена х частота потребления</a:t>
            </a:r>
          </a:p>
          <a:p>
            <a:pPr>
              <a:defRPr/>
            </a:pPr>
            <a:endParaRPr kumimoji="0" lang="ru-RU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3113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ru-RU" sz="3600" dirty="0" smtClean="0">
                <a:cs typeface="+mj-cs"/>
              </a:rPr>
              <a:t>Сегментирование и расчет целевого рынка – пример 2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kumimoji="0" lang="ru-RU" dirty="0" smtClean="0">
                <a:cs typeface="+mn-cs"/>
              </a:rPr>
              <a:t>Кого - малый бизнес, Новосибирск, (пусть их 10.000) не менее 1000 мин/</a:t>
            </a:r>
            <a:r>
              <a:rPr kumimoji="0" lang="ru-RU" dirty="0" err="1" smtClean="0">
                <a:cs typeface="+mn-cs"/>
              </a:rPr>
              <a:t>мес</a:t>
            </a:r>
            <a:endParaRPr kumimoji="0" lang="ru-RU" dirty="0" smtClean="0">
              <a:cs typeface="+mn-cs"/>
            </a:endParaRPr>
          </a:p>
          <a:p>
            <a:pPr>
              <a:defRPr/>
            </a:pPr>
            <a:r>
              <a:rPr kumimoji="0" lang="ru-RU" dirty="0" smtClean="0">
                <a:cs typeface="+mn-cs"/>
              </a:rPr>
              <a:t>60% приверженцев = 6.000 фирм</a:t>
            </a:r>
          </a:p>
          <a:p>
            <a:pPr>
              <a:defRPr/>
            </a:pPr>
            <a:r>
              <a:rPr kumimoji="0" lang="ru-RU" dirty="0" smtClean="0">
                <a:cs typeface="+mn-cs"/>
              </a:rPr>
              <a:t>Сегментируем по объему потребления</a:t>
            </a:r>
          </a:p>
          <a:p>
            <a:pPr lvl="1">
              <a:defRPr/>
            </a:pPr>
            <a:r>
              <a:rPr kumimoji="0" lang="ru-RU" dirty="0" smtClean="0"/>
              <a:t>менее 1000 мин/</a:t>
            </a:r>
            <a:r>
              <a:rPr kumimoji="0" lang="ru-RU" dirty="0" err="1" smtClean="0"/>
              <a:t>мес</a:t>
            </a:r>
            <a:r>
              <a:rPr kumimoji="0" lang="ru-RU" dirty="0" smtClean="0"/>
              <a:t> </a:t>
            </a:r>
            <a:r>
              <a:rPr kumimoji="0" lang="en-US" dirty="0" smtClean="0"/>
              <a:t>(</a:t>
            </a:r>
            <a:r>
              <a:rPr kumimoji="0" lang="ru-RU" dirty="0" smtClean="0"/>
              <a:t>отбрасываем)</a:t>
            </a:r>
          </a:p>
          <a:p>
            <a:pPr lvl="1">
              <a:defRPr/>
            </a:pPr>
            <a:r>
              <a:rPr kumimoji="0" lang="ru-RU" dirty="0" smtClean="0"/>
              <a:t>До 1000 мин/</a:t>
            </a:r>
            <a:r>
              <a:rPr kumimoji="0" lang="ru-RU" dirty="0" err="1" smtClean="0"/>
              <a:t>мес</a:t>
            </a:r>
            <a:r>
              <a:rPr kumimoji="0" lang="ru-RU" dirty="0" smtClean="0"/>
              <a:t> = 40% = 2.400 фирм = 2,4 млн мин/</a:t>
            </a:r>
            <a:r>
              <a:rPr kumimoji="0" lang="ru-RU" dirty="0" err="1" smtClean="0"/>
              <a:t>мес</a:t>
            </a:r>
            <a:endParaRPr kumimoji="0" lang="ru-RU" dirty="0" smtClean="0"/>
          </a:p>
          <a:p>
            <a:pPr lvl="1">
              <a:defRPr/>
            </a:pPr>
            <a:r>
              <a:rPr kumimoji="0" lang="ru-RU" dirty="0" smtClean="0"/>
              <a:t>До 2000 мин/</a:t>
            </a:r>
            <a:r>
              <a:rPr kumimoji="0" lang="ru-RU" dirty="0" err="1" smtClean="0"/>
              <a:t>мес</a:t>
            </a:r>
            <a:r>
              <a:rPr kumimoji="0" lang="ru-RU" dirty="0" smtClean="0"/>
              <a:t> = 30% = 1.800 фирм = 3,6 млн мин/</a:t>
            </a:r>
            <a:r>
              <a:rPr kumimoji="0" lang="ru-RU" dirty="0" err="1" smtClean="0"/>
              <a:t>мес</a:t>
            </a:r>
            <a:endParaRPr kumimoji="0" lang="ru-RU" dirty="0" smtClean="0"/>
          </a:p>
          <a:p>
            <a:pPr lvl="1">
              <a:defRPr/>
            </a:pPr>
            <a:r>
              <a:rPr kumimoji="0" lang="ru-RU" dirty="0" smtClean="0"/>
              <a:t>До 3000 мин/</a:t>
            </a:r>
            <a:r>
              <a:rPr kumimoji="0" lang="ru-RU" dirty="0" err="1" smtClean="0"/>
              <a:t>мес</a:t>
            </a:r>
            <a:r>
              <a:rPr kumimoji="0" lang="ru-RU" dirty="0" smtClean="0"/>
              <a:t> = 20% = 1.200 фирм = 3,6 млн мин/</a:t>
            </a:r>
            <a:r>
              <a:rPr kumimoji="0" lang="ru-RU" dirty="0" err="1" smtClean="0"/>
              <a:t>мес</a:t>
            </a:r>
            <a:endParaRPr kumimoji="0" lang="ru-RU" dirty="0" smtClean="0"/>
          </a:p>
          <a:p>
            <a:pPr lvl="1">
              <a:defRPr/>
            </a:pPr>
            <a:r>
              <a:rPr kumimoji="0" lang="ru-RU" dirty="0" smtClean="0"/>
              <a:t>До 4000 мин/</a:t>
            </a:r>
            <a:r>
              <a:rPr kumimoji="0" lang="ru-RU" dirty="0" err="1" smtClean="0"/>
              <a:t>мес</a:t>
            </a:r>
            <a:r>
              <a:rPr kumimoji="0" lang="ru-RU" dirty="0" smtClean="0"/>
              <a:t> = 5%  = 300 фирм = 1,2 млн мин/</a:t>
            </a:r>
            <a:r>
              <a:rPr kumimoji="0" lang="ru-RU" dirty="0" err="1" smtClean="0"/>
              <a:t>мес</a:t>
            </a:r>
            <a:endParaRPr kumimoji="0" lang="ru-RU" dirty="0" smtClean="0"/>
          </a:p>
          <a:p>
            <a:pPr>
              <a:defRPr/>
            </a:pPr>
            <a:r>
              <a:rPr kumimoji="0" lang="ru-RU" dirty="0" smtClean="0">
                <a:cs typeface="+mn-cs"/>
              </a:rPr>
              <a:t>Пусть работаем с 2 и 3. </a:t>
            </a:r>
            <a:endParaRPr kumimoji="0" lang="en-US" dirty="0" smtClean="0">
              <a:cs typeface="+mn-cs"/>
            </a:endParaRPr>
          </a:p>
          <a:p>
            <a:pPr lvl="2">
              <a:defRPr/>
            </a:pPr>
            <a:r>
              <a:rPr lang="ru-RU" dirty="0" smtClean="0"/>
              <a:t>3.000 фирм, до 7,2 млн мин/</a:t>
            </a:r>
            <a:r>
              <a:rPr lang="ru-RU" dirty="0" err="1" smtClean="0"/>
              <a:t>мес</a:t>
            </a:r>
            <a:endParaRPr lang="ru-RU" dirty="0" smtClean="0"/>
          </a:p>
          <a:p>
            <a:pPr>
              <a:defRPr/>
            </a:pPr>
            <a:endParaRPr kumimoji="0" lang="ru-RU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912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cs typeface="+mj-cs"/>
              </a:rPr>
              <a:t>Формирование спроса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kumimoji="0" lang="ru-RU" dirty="0" smtClean="0">
                <a:cs typeface="+mn-cs"/>
              </a:rPr>
              <a:t>Знакомство – знает название (тариф Старт компании </a:t>
            </a:r>
            <a:r>
              <a:rPr lang="ru-RU" dirty="0" smtClean="0"/>
              <a:t>Билайн</a:t>
            </a:r>
            <a:r>
              <a:rPr kumimoji="0" lang="ru-RU" dirty="0" smtClean="0">
                <a:cs typeface="+mn-cs"/>
              </a:rPr>
              <a:t>)</a:t>
            </a:r>
          </a:p>
          <a:p>
            <a:pPr>
              <a:defRPr/>
            </a:pPr>
            <a:r>
              <a:rPr kumimoji="0" lang="ru-RU" dirty="0" smtClean="0">
                <a:cs typeface="+mn-cs"/>
              </a:rPr>
              <a:t>Узнавание – знает объективные свойства (тариф Старт компании Билайн без абонентской платы</a:t>
            </a:r>
            <a:r>
              <a:rPr kumimoji="0" lang="en-US" dirty="0" smtClean="0">
                <a:cs typeface="+mn-cs"/>
              </a:rPr>
              <a:t>)</a:t>
            </a:r>
          </a:p>
          <a:p>
            <a:pPr>
              <a:defRPr/>
            </a:pPr>
            <a:r>
              <a:rPr kumimoji="0" lang="ru-RU" dirty="0" smtClean="0">
                <a:cs typeface="+mn-cs"/>
              </a:rPr>
              <a:t>Уверенность – знает субъективные свойства (тариф Старт компании Билайн, который подходит тем, кто не знает, сколько он разговаривает в течение месяца)</a:t>
            </a:r>
          </a:p>
          <a:p>
            <a:pPr>
              <a:defRPr/>
            </a:pPr>
            <a:r>
              <a:rPr kumimoji="0" lang="ru-RU" dirty="0" smtClean="0">
                <a:cs typeface="+mn-cs"/>
              </a:rPr>
              <a:t>Принятие решения – хочет купить (тариф Старт компании Билайн, где нет абонентской платы – это, что мне надо)</a:t>
            </a:r>
          </a:p>
          <a:p>
            <a:pPr>
              <a:defRPr/>
            </a:pPr>
            <a:r>
              <a:rPr lang="ru-RU" dirty="0"/>
              <a:t>Помните, что НЕ ВСЕ потребители дойдут до конца формирования спроса. </a:t>
            </a:r>
            <a:r>
              <a:rPr lang="ru-RU" dirty="0" smtClean="0"/>
              <a:t>Вы </a:t>
            </a:r>
            <a:r>
              <a:rPr lang="ru-RU" dirty="0"/>
              <a:t>никогда не получите продаж в объеме целевого рынка.</a:t>
            </a:r>
          </a:p>
          <a:p>
            <a:pPr lvl="1">
              <a:defRPr/>
            </a:pPr>
            <a:r>
              <a:rPr lang="ru-RU" dirty="0"/>
              <a:t>Лучше ожидать порядка 10% от него на массовом рынке и 40% на бизнес-рынке – проверяется исследованиями!</a:t>
            </a:r>
          </a:p>
          <a:p>
            <a:pPr>
              <a:defRPr/>
            </a:pPr>
            <a:endParaRPr kumimoji="0" lang="ru-RU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6321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>
                <a:latin typeface="Calibri" charset="0"/>
              </a:rPr>
              <a:t>Цель тренинга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>
                <a:latin typeface="Calibri" charset="0"/>
              </a:rPr>
              <a:t>Закрепить базовые определения маркетинга</a:t>
            </a:r>
          </a:p>
          <a:p>
            <a:r>
              <a:rPr kumimoji="0" lang="ru-RU" sz="2800" dirty="0" smtClean="0">
                <a:latin typeface="Calibri" charset="0"/>
              </a:rPr>
              <a:t>Определить, где находится тактический маркетинг в управленческом цикле маркетинга</a:t>
            </a:r>
          </a:p>
          <a:p>
            <a:r>
              <a:rPr lang="ru-RU" sz="2800" dirty="0" smtClean="0">
                <a:latin typeface="Calibri" charset="0"/>
              </a:rPr>
              <a:t>Изучить цикл разработки акций/кампаний</a:t>
            </a:r>
          </a:p>
          <a:p>
            <a:r>
              <a:rPr kumimoji="0" lang="ru-RU" sz="2800" dirty="0" smtClean="0">
                <a:latin typeface="Calibri" charset="0"/>
              </a:rPr>
              <a:t>Освоить различные методы анализа и работы для эффективной разработки акций/кампаний</a:t>
            </a:r>
          </a:p>
          <a:p>
            <a:endParaRPr kumimoji="0" lang="ru-RU" sz="2800" dirty="0">
              <a:latin typeface="Calibri" charset="0"/>
            </a:endParaRPr>
          </a:p>
          <a:p>
            <a:pPr lvl="1"/>
            <a:endParaRPr kumimoji="0" lang="ru-RU" sz="24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81081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Медиапланирование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Идет параллельно и итеративно с созданием «кейса»</a:t>
            </a:r>
          </a:p>
          <a:p>
            <a:r>
              <a:rPr lang="ru-RU" dirty="0" smtClean="0"/>
              <a:t>Цель </a:t>
            </a:r>
            <a:r>
              <a:rPr lang="ru-RU" dirty="0" err="1" smtClean="0"/>
              <a:t>медиапланирования</a:t>
            </a:r>
            <a:r>
              <a:rPr lang="ru-RU" dirty="0" smtClean="0"/>
              <a:t>: используя медиа-каналы, предпочитаемые целевыми сегментами (известны из исследования), достичь как можно большей аудитории, обеспечив 12 контактов с рекламой (</a:t>
            </a:r>
            <a:r>
              <a:rPr lang="en-US" dirty="0" smtClean="0"/>
              <a:t>Reach 12)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Почему итеративно? Потому что не всегда есть деньги на рекламу в нужном количестве</a:t>
            </a:r>
          </a:p>
        </p:txBody>
      </p:sp>
    </p:spTree>
    <p:extLst>
      <p:ext uri="{BB962C8B-B14F-4D97-AF65-F5344CB8AC3E}">
        <p14:creationId xmlns:p14="http://schemas.microsoft.com/office/powerpoint/2010/main" val="503400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Расчет кейса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Кейс – расчет в </a:t>
            </a:r>
            <a:r>
              <a:rPr lang="en-US" dirty="0" smtClean="0"/>
              <a:t>Excel </a:t>
            </a:r>
            <a:r>
              <a:rPr lang="ru-RU" dirty="0" smtClean="0"/>
              <a:t>потенциальных доходов от акции и расходов на нее</a:t>
            </a:r>
          </a:p>
          <a:p>
            <a:r>
              <a:rPr lang="ru-RU" dirty="0" smtClean="0"/>
              <a:t>Параллельно с </a:t>
            </a:r>
            <a:r>
              <a:rPr lang="ru-RU" dirty="0" err="1" smtClean="0"/>
              <a:t>медиапланированием</a:t>
            </a:r>
            <a:r>
              <a:rPr lang="ru-RU" dirty="0"/>
              <a:t> </a:t>
            </a:r>
            <a:r>
              <a:rPr lang="ru-RU" dirty="0" smtClean="0"/>
              <a:t>– потому что это часто основные расходы</a:t>
            </a:r>
          </a:p>
          <a:p>
            <a:r>
              <a:rPr lang="ru-RU" dirty="0" smtClean="0"/>
              <a:t>Итеративно:</a:t>
            </a:r>
          </a:p>
          <a:p>
            <a:pPr lvl="1"/>
            <a:r>
              <a:rPr lang="ru-RU" dirty="0" err="1" smtClean="0"/>
              <a:t>Медиапланнер</a:t>
            </a:r>
            <a:r>
              <a:rPr lang="ru-RU" dirty="0" smtClean="0"/>
              <a:t>: достигну такой-то аудитории, потратив ХХХ на рекламу</a:t>
            </a:r>
            <a:endParaRPr lang="en-US" dirty="0" smtClean="0"/>
          </a:p>
          <a:p>
            <a:pPr lvl="1"/>
            <a:r>
              <a:rPr lang="ru-RU" dirty="0" smtClean="0"/>
              <a:t>Маркетолог: расходы будут </a:t>
            </a:r>
            <a:r>
              <a:rPr lang="en-US" dirty="0" smtClean="0"/>
              <a:t>XXX</a:t>
            </a:r>
            <a:r>
              <a:rPr lang="ru-RU" dirty="0" smtClean="0"/>
              <a:t>, доходы </a:t>
            </a:r>
            <a:r>
              <a:rPr lang="en-US" dirty="0" smtClean="0"/>
              <a:t>YYY</a:t>
            </a:r>
            <a:r>
              <a:rPr lang="ru-RU" dirty="0" smtClean="0"/>
              <a:t>, кейс положительный</a:t>
            </a:r>
          </a:p>
          <a:p>
            <a:pPr lvl="1"/>
            <a:r>
              <a:rPr lang="ru-RU" dirty="0" smtClean="0"/>
              <a:t>Руководитель: </a:t>
            </a:r>
            <a:r>
              <a:rPr lang="ru-RU" dirty="0" err="1" smtClean="0"/>
              <a:t>Ооо</a:t>
            </a:r>
            <a:r>
              <a:rPr lang="ru-RU" dirty="0" smtClean="0"/>
              <a:t>! Столько на рекламу я Вам не дам.</a:t>
            </a:r>
          </a:p>
          <a:p>
            <a:pPr lvl="1"/>
            <a:r>
              <a:rPr lang="ru-RU" dirty="0" smtClean="0"/>
              <a:t>Маркетолог: А сколько дадите?</a:t>
            </a:r>
          </a:p>
          <a:p>
            <a:pPr lvl="1"/>
            <a:r>
              <a:rPr lang="ru-RU" dirty="0" smtClean="0"/>
              <a:t>Руководитель: Дам </a:t>
            </a:r>
            <a:r>
              <a:rPr lang="en-US" dirty="0" smtClean="0"/>
              <a:t>ZZZ</a:t>
            </a:r>
            <a:endParaRPr lang="ru-RU" dirty="0" smtClean="0"/>
          </a:p>
          <a:p>
            <a:pPr lvl="1"/>
            <a:r>
              <a:rPr lang="ru-RU" dirty="0" err="1" smtClean="0"/>
              <a:t>Медиапланнер</a:t>
            </a:r>
            <a:r>
              <a:rPr lang="ru-RU" dirty="0" smtClean="0"/>
              <a:t>: Я тогда достигну аудитории в </a:t>
            </a:r>
            <a:r>
              <a:rPr lang="en-US" dirty="0" smtClean="0"/>
              <a:t>AAA</a:t>
            </a:r>
            <a:r>
              <a:rPr lang="ru-RU" dirty="0" smtClean="0"/>
              <a:t>. </a:t>
            </a:r>
          </a:p>
          <a:p>
            <a:pPr lvl="1"/>
            <a:r>
              <a:rPr lang="ru-RU" dirty="0" smtClean="0"/>
              <a:t>Маркетолог: Это даст доход в </a:t>
            </a:r>
            <a:r>
              <a:rPr lang="en-US" dirty="0" smtClean="0"/>
              <a:t>BBB</a:t>
            </a:r>
            <a:endParaRPr lang="ru-RU" dirty="0" smtClean="0"/>
          </a:p>
          <a:p>
            <a:pPr lvl="1"/>
            <a:r>
              <a:rPr lang="ru-RU" dirty="0" smtClean="0"/>
              <a:t>Руководитель: </a:t>
            </a:r>
            <a:r>
              <a:rPr lang="ru-RU" dirty="0" err="1" smtClean="0"/>
              <a:t>Ооо</a:t>
            </a:r>
            <a:r>
              <a:rPr lang="ru-RU" dirty="0" smtClean="0"/>
              <a:t>! Это что-то маловато...</a:t>
            </a:r>
          </a:p>
          <a:p>
            <a:pPr lvl="1"/>
            <a:r>
              <a:rPr lang="ru-RU" dirty="0" smtClean="0"/>
              <a:t>И так несколько раз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02762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sz="3600" dirty="0" smtClean="0">
                <a:cs typeface="+mj-cs"/>
              </a:rPr>
              <a:t>Расчет экономической эффективности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pPr>
              <a:defRPr/>
            </a:pPr>
            <a:r>
              <a:rPr kumimoji="0" lang="ru-RU" dirty="0" smtClean="0">
                <a:cs typeface="+mn-cs"/>
              </a:rPr>
              <a:t>Эмпирически – максимальное к-во потерь на каждой стадии – 40% для </a:t>
            </a:r>
            <a:r>
              <a:rPr kumimoji="0" lang="en-US" dirty="0" smtClean="0">
                <a:cs typeface="+mn-cs"/>
              </a:rPr>
              <a:t>B2C</a:t>
            </a:r>
            <a:r>
              <a:rPr kumimoji="0" lang="ru-RU" dirty="0" smtClean="0">
                <a:cs typeface="+mn-cs"/>
              </a:rPr>
              <a:t>, 20% для </a:t>
            </a:r>
            <a:r>
              <a:rPr kumimoji="0" lang="en-US" dirty="0" smtClean="0">
                <a:cs typeface="+mn-cs"/>
              </a:rPr>
              <a:t>B2B</a:t>
            </a:r>
          </a:p>
          <a:p>
            <a:pPr lvl="2">
              <a:defRPr/>
            </a:pPr>
            <a:r>
              <a:rPr lang="en-US" dirty="0" smtClean="0"/>
              <a:t>13% </a:t>
            </a:r>
            <a:r>
              <a:rPr lang="ru-RU" dirty="0" smtClean="0"/>
              <a:t>и 41% соответственно доходят до приобретения</a:t>
            </a:r>
          </a:p>
          <a:p>
            <a:pPr>
              <a:defRPr/>
            </a:pPr>
            <a:r>
              <a:rPr kumimoji="0" lang="ru-RU" dirty="0" smtClean="0">
                <a:cs typeface="+mn-cs"/>
              </a:rPr>
              <a:t>Цена покупки х 13% (х41%) х аудитория = дополнительная выручка от этих потребителей</a:t>
            </a:r>
          </a:p>
          <a:p>
            <a:pPr lvl="1">
              <a:defRPr/>
            </a:pPr>
            <a:r>
              <a:rPr lang="ru-RU" dirty="0" smtClean="0"/>
              <a:t>При частых покупках – учесть и частоту покупки</a:t>
            </a:r>
            <a:endParaRPr kumimoji="0" lang="ru-RU" dirty="0" smtClean="0">
              <a:cs typeface="+mn-cs"/>
            </a:endParaRPr>
          </a:p>
          <a:p>
            <a:pPr>
              <a:defRPr/>
            </a:pPr>
            <a:r>
              <a:rPr kumimoji="0" lang="ru-RU" dirty="0" smtClean="0">
                <a:cs typeface="+mn-cs"/>
              </a:rPr>
              <a:t>Расходы на рекламную кампанию (РРК) = 3 рекламных контакта * 4 стадии * стоимость объявления</a:t>
            </a:r>
          </a:p>
          <a:p>
            <a:pPr lvl="1">
              <a:defRPr/>
            </a:pPr>
            <a:r>
              <a:rPr lang="ru-RU" dirty="0" smtClean="0"/>
              <a:t>При </a:t>
            </a:r>
            <a:r>
              <a:rPr lang="ru-RU" dirty="0" err="1" smtClean="0"/>
              <a:t>медиапланировании</a:t>
            </a:r>
            <a:r>
              <a:rPr lang="ru-RU" dirty="0" smtClean="0"/>
              <a:t> также применяется корректировка по некоторым каналам, которые дают более 1-го контакта на 1 объявление</a:t>
            </a:r>
            <a:endParaRPr kumimoji="0" lang="ru-RU" dirty="0" smtClean="0">
              <a:cs typeface="+mn-cs"/>
            </a:endParaRPr>
          </a:p>
          <a:p>
            <a:pPr>
              <a:defRPr/>
            </a:pPr>
            <a:r>
              <a:rPr lang="ru-RU" dirty="0" smtClean="0"/>
              <a:t>Рекламный бюджет (</a:t>
            </a:r>
            <a:r>
              <a:rPr kumimoji="0" lang="ru-RU" dirty="0" smtClean="0">
                <a:cs typeface="+mn-cs"/>
              </a:rPr>
              <a:t>РБ) = РРК + 10% РРК + расходы на проверку креатива + расходы на </a:t>
            </a:r>
            <a:r>
              <a:rPr kumimoji="0" lang="ru-RU" dirty="0" err="1" smtClean="0">
                <a:cs typeface="+mn-cs"/>
              </a:rPr>
              <a:t>треккинг</a:t>
            </a:r>
            <a:endParaRPr kumimoji="0" lang="ru-RU" dirty="0" smtClean="0">
              <a:cs typeface="+mn-cs"/>
            </a:endParaRPr>
          </a:p>
          <a:p>
            <a:pPr>
              <a:defRPr/>
            </a:pPr>
            <a:r>
              <a:rPr kumimoji="0" lang="ru-RU" dirty="0" smtClean="0">
                <a:cs typeface="+mn-cs"/>
              </a:rPr>
              <a:t>РБ </a:t>
            </a:r>
            <a:r>
              <a:rPr kumimoji="0" lang="en-US" dirty="0" smtClean="0">
                <a:cs typeface="+mn-cs"/>
              </a:rPr>
              <a:t>&lt;</a:t>
            </a:r>
            <a:r>
              <a:rPr kumimoji="0" lang="ru-RU" dirty="0" smtClean="0">
                <a:cs typeface="+mn-cs"/>
              </a:rPr>
              <a:t>= РРК</a:t>
            </a:r>
          </a:p>
          <a:p>
            <a:pPr>
              <a:defRPr/>
            </a:pPr>
            <a:r>
              <a:rPr lang="ru-RU" dirty="0" smtClean="0"/>
              <a:t>Важное правило: (доходы от акции – расходы от акции) / доходы от акции </a:t>
            </a:r>
            <a:r>
              <a:rPr lang="en-US" dirty="0" smtClean="0"/>
              <a:t>&gt; EBITDA %</a:t>
            </a:r>
          </a:p>
          <a:p>
            <a:pPr lvl="1">
              <a:defRPr/>
            </a:pPr>
            <a:r>
              <a:rPr lang="ru-RU" dirty="0" smtClean="0"/>
              <a:t>Т.е. доходность акции должна быть не хуже </a:t>
            </a:r>
            <a:r>
              <a:rPr lang="en-US" dirty="0" smtClean="0"/>
              <a:t>EBITDA </a:t>
            </a:r>
            <a:r>
              <a:rPr lang="ru-RU" dirty="0" smtClean="0"/>
              <a:t>компании в процентах – а иначе – зачем все это?</a:t>
            </a:r>
            <a:endParaRPr kumimoji="0" lang="ru-RU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1964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Пишем бриф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Бриф пишется для подготовки креатива – силами внешнего агентства или даже своего дизайнера</a:t>
            </a:r>
          </a:p>
          <a:p>
            <a:r>
              <a:rPr lang="ru-RU" dirty="0" smtClean="0"/>
              <a:t>Важно – бриф и вообще вся креативная работа начинается ПОСЛЕ кейса. Потому что важно, КУДА даем рекламу (какой формат, </a:t>
            </a:r>
            <a:r>
              <a:rPr lang="ru-RU" dirty="0" err="1" smtClean="0"/>
              <a:t>итд</a:t>
            </a:r>
            <a:r>
              <a:rPr lang="ru-RU" dirty="0" smtClean="0"/>
              <a:t>)</a:t>
            </a:r>
          </a:p>
          <a:p>
            <a:r>
              <a:rPr lang="ru-RU" dirty="0" smtClean="0"/>
              <a:t>Структура брифа:</a:t>
            </a:r>
          </a:p>
          <a:p>
            <a:pPr lvl="1"/>
            <a:r>
              <a:rPr lang="ru-RU" dirty="0" smtClean="0"/>
              <a:t>Аудитория: для кого продаем</a:t>
            </a:r>
          </a:p>
          <a:p>
            <a:pPr lvl="1"/>
            <a:r>
              <a:rPr lang="ru-RU" dirty="0" smtClean="0"/>
              <a:t>Потребность: что они хотят</a:t>
            </a:r>
          </a:p>
          <a:p>
            <a:pPr lvl="2"/>
            <a:r>
              <a:rPr lang="ru-RU" dirty="0" smtClean="0"/>
              <a:t>Внимание – потребность может не иметь ничего общего с самим продуктом. Пример: телефоны </a:t>
            </a:r>
            <a:r>
              <a:rPr lang="en-US" dirty="0" err="1" smtClean="0"/>
              <a:t>Vertu</a:t>
            </a:r>
            <a:r>
              <a:rPr lang="en-US" dirty="0" smtClean="0"/>
              <a:t> </a:t>
            </a:r>
            <a:r>
              <a:rPr lang="ru-RU" dirty="0" smtClean="0"/>
              <a:t>приобретаются людьми, потребность которых не «купить телефон».</a:t>
            </a:r>
          </a:p>
          <a:p>
            <a:pPr lvl="1"/>
            <a:r>
              <a:rPr lang="ru-RU" dirty="0" smtClean="0"/>
              <a:t>Предложение: что мы предлагаем аудитории (в ответ на ее потребность)</a:t>
            </a:r>
          </a:p>
          <a:p>
            <a:pPr lvl="1"/>
            <a:r>
              <a:rPr lang="ru-RU" dirty="0" smtClean="0"/>
              <a:t>Доказательство: почему аудитория должна поверить в наше предложение</a:t>
            </a:r>
          </a:p>
          <a:p>
            <a:pPr lvl="1"/>
            <a:r>
              <a:rPr lang="ru-RU" dirty="0" smtClean="0"/>
              <a:t>Дополнительные технические подробности: на каких каналах и в каком формате выйдет реклама, особые требования </a:t>
            </a:r>
            <a:r>
              <a:rPr lang="ru-RU" dirty="0" err="1" smtClean="0"/>
              <a:t>брендбука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91111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Оценка креатива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«Какой бриф, такой и креатив»</a:t>
            </a:r>
          </a:p>
          <a:p>
            <a:r>
              <a:rPr lang="ru-RU" dirty="0" smtClean="0"/>
              <a:t>Соответствует ли брифу?</a:t>
            </a:r>
          </a:p>
          <a:p>
            <a:pPr lvl="1"/>
            <a:r>
              <a:rPr lang="ru-RU" dirty="0" smtClean="0"/>
              <a:t>Насколько соответствует аудитории?</a:t>
            </a:r>
          </a:p>
          <a:p>
            <a:pPr lvl="1"/>
            <a:r>
              <a:rPr lang="ru-RU" dirty="0" smtClean="0"/>
              <a:t>Как выражена ее потребность?</a:t>
            </a:r>
          </a:p>
          <a:p>
            <a:r>
              <a:rPr lang="ru-RU" dirty="0" smtClean="0"/>
              <a:t>Соответствует ли бренду?</a:t>
            </a:r>
          </a:p>
          <a:p>
            <a:pPr lvl="1"/>
            <a:r>
              <a:rPr lang="ru-RU" dirty="0" smtClean="0"/>
              <a:t>Нигде ли не нарушается </a:t>
            </a:r>
            <a:r>
              <a:rPr lang="ru-RU" dirty="0" err="1" smtClean="0"/>
              <a:t>брендбук</a:t>
            </a:r>
            <a:r>
              <a:rPr lang="ru-RU" dirty="0" smtClean="0"/>
              <a:t>?</a:t>
            </a:r>
          </a:p>
          <a:p>
            <a:pPr lvl="1"/>
            <a:r>
              <a:rPr lang="ru-RU" dirty="0" smtClean="0"/>
              <a:t>Легко ли узнать, какая компания рекламируется, если убрать логотип?</a:t>
            </a:r>
          </a:p>
          <a:p>
            <a:r>
              <a:rPr lang="ru-RU" dirty="0" smtClean="0"/>
              <a:t>Легко ли понять креатив?</a:t>
            </a:r>
          </a:p>
          <a:p>
            <a:pPr lvl="1"/>
            <a:r>
              <a:rPr lang="ru-RU" dirty="0" smtClean="0"/>
              <a:t>Понятно ли, что предлагается? (в </a:t>
            </a:r>
            <a:r>
              <a:rPr lang="ru-RU" dirty="0" err="1" smtClean="0"/>
              <a:t>т.ч</a:t>
            </a:r>
            <a:r>
              <a:rPr lang="ru-RU" dirty="0" smtClean="0"/>
              <a:t>. – легко ли разглядеть, прочитать, расслышать?)</a:t>
            </a:r>
          </a:p>
          <a:p>
            <a:r>
              <a:rPr lang="ru-RU" dirty="0" smtClean="0"/>
              <a:t>Отличается ли от фона?</a:t>
            </a:r>
          </a:p>
          <a:p>
            <a:pPr lvl="1"/>
            <a:r>
              <a:rPr lang="ru-RU" dirty="0" smtClean="0"/>
              <a:t>Насколько выделяется на общем рекламном рынке?</a:t>
            </a:r>
          </a:p>
          <a:p>
            <a:pPr lvl="1"/>
            <a:r>
              <a:rPr lang="ru-RU" dirty="0" smtClean="0"/>
              <a:t>Насколько отличается от Ваших конкурентов?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52530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Обратить внимание в креативе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ТВ-реклама:</a:t>
            </a:r>
          </a:p>
          <a:p>
            <a:pPr lvl="1"/>
            <a:r>
              <a:rPr lang="ru-RU" dirty="0" smtClean="0"/>
              <a:t>«Кусочки жизни» - использование продукта или его обсуждение в максимально похожей на жизнь ситуации</a:t>
            </a:r>
          </a:p>
          <a:p>
            <a:pPr lvl="1"/>
            <a:r>
              <a:rPr lang="ru-RU" dirty="0" smtClean="0"/>
              <a:t>Свидетельства убежденных пользователей (не звезд)</a:t>
            </a:r>
          </a:p>
          <a:p>
            <a:pPr lvl="1"/>
            <a:r>
              <a:rPr lang="ru-RU" dirty="0" smtClean="0"/>
              <a:t>Наглядная демонстрация, показывающая превосходные потребительские свойства</a:t>
            </a:r>
          </a:p>
          <a:p>
            <a:pPr lvl="1"/>
            <a:r>
              <a:rPr lang="ru-RU" dirty="0" smtClean="0"/>
              <a:t>Разрешение проблемы</a:t>
            </a:r>
          </a:p>
          <a:p>
            <a:pPr lvl="1"/>
            <a:r>
              <a:rPr lang="ru-RU" dirty="0"/>
              <a:t>«Говорящие головы» - актер, рассказывающий про товар (метод считается старомодным, но все также </a:t>
            </a:r>
            <a:r>
              <a:rPr lang="ru-RU" dirty="0" err="1"/>
              <a:t>действеннен</a:t>
            </a:r>
            <a:r>
              <a:rPr lang="ru-RU" dirty="0"/>
              <a:t>)</a:t>
            </a:r>
          </a:p>
          <a:p>
            <a:pPr lvl="1"/>
            <a:r>
              <a:rPr lang="ru-RU" dirty="0"/>
              <a:t>Характерные персонажи</a:t>
            </a:r>
          </a:p>
          <a:p>
            <a:pPr lvl="1"/>
            <a:r>
              <a:rPr lang="ru-RU" dirty="0"/>
              <a:t>Практическая причина</a:t>
            </a:r>
          </a:p>
          <a:p>
            <a:pPr lvl="1"/>
            <a:r>
              <a:rPr lang="ru-RU" dirty="0" smtClean="0"/>
              <a:t>Новость – прием «тема-рема» – есть что-то старое хорошо известное (тема) и теперь в этом отношении есть что-то новое (рема) – новый способ использования продукта, новые качества, новая цена </a:t>
            </a:r>
            <a:r>
              <a:rPr lang="ru-RU" dirty="0" err="1" smtClean="0"/>
              <a:t>итд</a:t>
            </a:r>
            <a:r>
              <a:rPr lang="ru-RU" dirty="0" smtClean="0"/>
              <a:t>.</a:t>
            </a:r>
          </a:p>
          <a:p>
            <a:pPr lvl="1"/>
            <a:r>
              <a:rPr lang="ru-RU" dirty="0" smtClean="0"/>
              <a:t>Фокус внимания на 10-й и на 20-й секунде</a:t>
            </a:r>
          </a:p>
          <a:p>
            <a:pPr marL="457200" lvl="1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3492076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Обратить внимание в креативе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ТВ-реклама (продолжение):</a:t>
            </a:r>
          </a:p>
          <a:p>
            <a:pPr lvl="1"/>
            <a:r>
              <a:rPr lang="ru-RU" dirty="0" smtClean="0"/>
              <a:t> Бренд показываем крупно и часто (очень большое число зрителей не может вспомнить, что рекламировалось)</a:t>
            </a:r>
          </a:p>
          <a:p>
            <a:pPr lvl="1"/>
            <a:r>
              <a:rPr lang="ru-RU" dirty="0" smtClean="0"/>
              <a:t>В конце – показ упаковки</a:t>
            </a:r>
            <a:endParaRPr lang="ru-RU" dirty="0"/>
          </a:p>
          <a:p>
            <a:pPr lvl="1"/>
            <a:r>
              <a:rPr lang="ru-RU" dirty="0" smtClean="0"/>
              <a:t>Еда в движении – текущий сироп по мороженому </a:t>
            </a:r>
            <a:r>
              <a:rPr lang="ru-RU" dirty="0" err="1" smtClean="0"/>
              <a:t>и.т.п</a:t>
            </a:r>
            <a:endParaRPr lang="ru-RU" dirty="0" smtClean="0"/>
          </a:p>
          <a:p>
            <a:pPr lvl="1"/>
            <a:r>
              <a:rPr lang="ru-RU" dirty="0" smtClean="0"/>
              <a:t>Крупный план – если сам продукт – герой ролика</a:t>
            </a:r>
          </a:p>
          <a:p>
            <a:pPr lvl="1"/>
            <a:r>
              <a:rPr lang="ru-RU" dirty="0" smtClean="0"/>
              <a:t>Бодрый старт – не начинать с </a:t>
            </a:r>
            <a:r>
              <a:rPr lang="ru-RU" dirty="0" err="1" smtClean="0"/>
              <a:t>банальщины</a:t>
            </a:r>
            <a:endParaRPr lang="ru-RU" dirty="0" smtClean="0"/>
          </a:p>
          <a:p>
            <a:pPr lvl="1"/>
            <a:r>
              <a:rPr lang="ru-RU" dirty="0" smtClean="0"/>
              <a:t>Если нечего сказать – пойте</a:t>
            </a:r>
          </a:p>
          <a:p>
            <a:pPr lvl="1"/>
            <a:r>
              <a:rPr lang="ru-RU" dirty="0" smtClean="0"/>
              <a:t>Человек в кадре лучше голоса за кадром</a:t>
            </a:r>
          </a:p>
          <a:p>
            <a:pPr lvl="1"/>
            <a:r>
              <a:rPr lang="ru-RU" dirty="0" smtClean="0"/>
              <a:t>Повторение слогана «транспара</a:t>
            </a:r>
            <a:r>
              <a:rPr lang="ru-RU" dirty="0"/>
              <a:t>н</a:t>
            </a:r>
            <a:r>
              <a:rPr lang="ru-RU" dirty="0" smtClean="0"/>
              <a:t>том на экране»</a:t>
            </a:r>
          </a:p>
          <a:p>
            <a:pPr lvl="1"/>
            <a:r>
              <a:rPr lang="ru-RU" dirty="0" smtClean="0"/>
              <a:t>Меньше смены кадров (легче следить за повествованием)</a:t>
            </a:r>
          </a:p>
          <a:p>
            <a:pPr lvl="1"/>
            <a:r>
              <a:rPr lang="ru-RU" dirty="0" smtClean="0"/>
              <a:t>Мнемонический образ («туалетный утенок»)</a:t>
            </a:r>
          </a:p>
          <a:p>
            <a:pPr lvl="1"/>
            <a:r>
              <a:rPr lang="ru-RU" dirty="0" smtClean="0"/>
              <a:t>Продукт в действии</a:t>
            </a:r>
          </a:p>
          <a:p>
            <a:pPr lvl="1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01894126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Обратить внимание в креативе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Радио-реклама:</a:t>
            </a:r>
          </a:p>
          <a:p>
            <a:pPr lvl="1"/>
            <a:r>
              <a:rPr lang="ru-RU" dirty="0" smtClean="0"/>
              <a:t>Название бренда должно прозвучать как можно раньше и как можно чаще</a:t>
            </a:r>
          </a:p>
          <a:p>
            <a:pPr lvl="1"/>
            <a:r>
              <a:rPr lang="ru-RU" dirty="0" smtClean="0"/>
              <a:t>Как можно раньше рассказать о выгоде</a:t>
            </a:r>
          </a:p>
          <a:p>
            <a:pPr lvl="1"/>
            <a:r>
              <a:rPr lang="ru-RU" dirty="0" smtClean="0"/>
              <a:t>Повторить довод как можно чаще</a:t>
            </a:r>
          </a:p>
          <a:p>
            <a:pPr lvl="1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02410934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Обратить внимание в креативе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Реклама в прессе:</a:t>
            </a:r>
          </a:p>
          <a:p>
            <a:pPr lvl="1"/>
            <a:r>
              <a:rPr lang="ru-RU" dirty="0" smtClean="0"/>
              <a:t>Заголовки читают в 5 раз больше людей, чем текст – поработайте над заголовком!</a:t>
            </a:r>
          </a:p>
          <a:p>
            <a:pPr lvl="2"/>
            <a:r>
              <a:rPr lang="ru-RU" dirty="0" smtClean="0"/>
              <a:t>В заголовке должно быть название продукта (иначе 80% людей не узнает, что же рекламировалось)</a:t>
            </a:r>
          </a:p>
          <a:p>
            <a:pPr lvl="1"/>
            <a:r>
              <a:rPr lang="ru-RU" dirty="0" smtClean="0"/>
              <a:t>Лучшие заголовки обещают пользу или выгоду</a:t>
            </a:r>
          </a:p>
          <a:p>
            <a:pPr lvl="1"/>
            <a:r>
              <a:rPr lang="ru-RU" dirty="0" smtClean="0"/>
              <a:t>На 22% больше прочтений у текстов, где заголовок содержит новость (новый продукт, повышение качества старого, новое использование для старого продукта)</a:t>
            </a:r>
          </a:p>
          <a:p>
            <a:pPr lvl="1"/>
            <a:r>
              <a:rPr lang="ru-RU" dirty="0" smtClean="0"/>
              <a:t>Если заголовок содержит цитату или заключен в кавычки, то он привлекает на 28% больше читателей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028688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Обратить внимание в креативе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Наружная реклама</a:t>
            </a:r>
          </a:p>
          <a:p>
            <a:pPr lvl="1"/>
            <a:r>
              <a:rPr lang="ru-RU" dirty="0" smtClean="0"/>
              <a:t>Читаемость шрифта и размер лого (как правило – слишком мелкий) – название продукта и лого должны быть видны с максимального расстояния</a:t>
            </a:r>
          </a:p>
          <a:p>
            <a:pPr lvl="1"/>
            <a:r>
              <a:rPr lang="ru-RU" dirty="0" smtClean="0"/>
              <a:t>Не больше 12 слов</a:t>
            </a:r>
          </a:p>
          <a:p>
            <a:pPr lvl="1"/>
            <a:r>
              <a:rPr lang="ru-RU" dirty="0" smtClean="0"/>
              <a:t>Не больше 3-х элементов дизайна (например – картинка, заголовок, подзаголовок, или 2 картинки + заголовок)</a:t>
            </a:r>
          </a:p>
        </p:txBody>
      </p:sp>
    </p:spTree>
    <p:extLst>
      <p:ext uri="{BB962C8B-B14F-4D97-AF65-F5344CB8AC3E}">
        <p14:creationId xmlns:p14="http://schemas.microsoft.com/office/powerpoint/2010/main" val="2168294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cs typeface="+mj-cs"/>
              </a:rPr>
              <a:t>Определения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kumimoji="0" lang="ru-RU" dirty="0" smtClean="0">
                <a:cs typeface="+mn-cs"/>
              </a:rPr>
              <a:t>Нужда – испытываемый человеком недостаток в чем-либо необходимом</a:t>
            </a:r>
          </a:p>
          <a:p>
            <a:pPr lvl="2">
              <a:defRPr/>
            </a:pPr>
            <a:r>
              <a:rPr lang="ru-RU" dirty="0" smtClean="0"/>
              <a:t>Не изобретены маркетологом, а обусловлены человеческой природой</a:t>
            </a:r>
            <a:endParaRPr lang="en-US" dirty="0" smtClean="0"/>
          </a:p>
          <a:p>
            <a:pPr lvl="2">
              <a:defRPr/>
            </a:pPr>
            <a:r>
              <a:rPr lang="ru-RU" dirty="0" smtClean="0"/>
              <a:t>«Хочу пить» - это нужда</a:t>
            </a:r>
          </a:p>
          <a:p>
            <a:pPr>
              <a:defRPr/>
            </a:pPr>
            <a:r>
              <a:rPr kumimoji="0" lang="ru-RU" dirty="0" smtClean="0">
                <a:cs typeface="+mn-cs"/>
              </a:rPr>
              <a:t>Потребность – нужда, принявшая специфическую форму в соответствии с индивидуальностью человека</a:t>
            </a:r>
          </a:p>
          <a:p>
            <a:pPr lvl="2">
              <a:defRPr/>
            </a:pPr>
            <a:r>
              <a:rPr lang="ru-RU" dirty="0" smtClean="0"/>
              <a:t>Потребности людей ничем не ограничены, маркетологи формируют потребности через маркетинговые коммуникации</a:t>
            </a:r>
          </a:p>
          <a:p>
            <a:pPr lvl="2">
              <a:defRPr/>
            </a:pPr>
            <a:r>
              <a:rPr lang="ru-RU" dirty="0" smtClean="0"/>
              <a:t>«Я бы выпил сейчас Кока-колы» – это потребность</a:t>
            </a:r>
          </a:p>
          <a:p>
            <a:pPr>
              <a:defRPr/>
            </a:pPr>
            <a:r>
              <a:rPr kumimoji="0" lang="ru-RU" dirty="0" smtClean="0">
                <a:cs typeface="+mn-cs"/>
              </a:rPr>
              <a:t>Спрос – потребности человека, подкрепленные его покупательской способность</a:t>
            </a:r>
            <a:r>
              <a:rPr lang="ru-RU" dirty="0"/>
              <a:t>ю</a:t>
            </a:r>
            <a:endParaRPr kumimoji="0" lang="ru-RU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9658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Тестирование креатива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Общее правило: постараться имитировать реальные просмотры рекламы</a:t>
            </a:r>
          </a:p>
          <a:p>
            <a:pPr lvl="1"/>
            <a:r>
              <a:rPr lang="ru-RU" dirty="0" smtClean="0"/>
              <a:t>Не нужно сразу показывать рекламу и спрашивать, что аудитория о ней думает</a:t>
            </a:r>
          </a:p>
          <a:p>
            <a:r>
              <a:rPr lang="ru-RU" dirty="0" smtClean="0"/>
              <a:t>Как правильно: </a:t>
            </a:r>
          </a:p>
          <a:p>
            <a:pPr lvl="1"/>
            <a:r>
              <a:rPr lang="ru-RU" dirty="0" smtClean="0"/>
              <a:t>Реклама показывается среди других реальных примеров с рынка</a:t>
            </a:r>
          </a:p>
          <a:p>
            <a:pPr lvl="1"/>
            <a:r>
              <a:rPr lang="ru-RU" dirty="0" smtClean="0"/>
              <a:t>Если оценивается наружная реклама – показывается на 3 секунды</a:t>
            </a:r>
          </a:p>
          <a:p>
            <a:pPr lvl="1"/>
            <a:r>
              <a:rPr lang="ru-RU" dirty="0" smtClean="0"/>
              <a:t>Первая серия – 3 показа (следует из формирования спроса)</a:t>
            </a:r>
          </a:p>
          <a:p>
            <a:pPr lvl="1"/>
            <a:r>
              <a:rPr lang="ru-RU" dirty="0" smtClean="0"/>
              <a:t>Сделайте паузу (например, кофе-брейк на фокус-группе)</a:t>
            </a:r>
          </a:p>
          <a:p>
            <a:pPr lvl="1"/>
            <a:r>
              <a:rPr lang="ru-RU" dirty="0" smtClean="0"/>
              <a:t>И вот теперь задавайте вопросы – кто что понял по какой рекламе</a:t>
            </a:r>
          </a:p>
          <a:p>
            <a:r>
              <a:rPr lang="ru-RU" dirty="0" smtClean="0"/>
              <a:t>Помните про формирование спроса:</a:t>
            </a:r>
          </a:p>
          <a:p>
            <a:pPr lvl="1"/>
            <a:r>
              <a:rPr lang="ru-RU" dirty="0" smtClean="0"/>
              <a:t>3 показа – аудитория должна понять категорию и запомнить название</a:t>
            </a:r>
          </a:p>
          <a:p>
            <a:pPr lvl="2"/>
            <a:r>
              <a:rPr lang="ru-RU" dirty="0" smtClean="0"/>
              <a:t>То есть покажите 3 раза и задавайте вопросы на то, поняли ли именно </a:t>
            </a:r>
            <a:r>
              <a:rPr lang="ru-RU" u="sng" dirty="0" smtClean="0"/>
              <a:t>название и категорию</a:t>
            </a:r>
          </a:p>
          <a:p>
            <a:pPr lvl="1"/>
            <a:r>
              <a:rPr lang="ru-RU" dirty="0" smtClean="0"/>
              <a:t>Еще 3 показа – понять объективные свойства предложения</a:t>
            </a:r>
          </a:p>
          <a:p>
            <a:pPr lvl="1"/>
            <a:r>
              <a:rPr lang="ru-RU" dirty="0" smtClean="0"/>
              <a:t>Еще 3 показа – сформировать </a:t>
            </a:r>
            <a:r>
              <a:rPr lang="ru-RU" dirty="0" err="1" smtClean="0"/>
              <a:t>субъективое</a:t>
            </a:r>
            <a:r>
              <a:rPr lang="ru-RU" dirty="0" smtClean="0"/>
              <a:t> восприятие предложения</a:t>
            </a:r>
          </a:p>
          <a:p>
            <a:pPr lvl="1"/>
            <a:r>
              <a:rPr lang="ru-RU" dirty="0" smtClean="0"/>
              <a:t>Еще 3 показа – захотеть (или не захотеть) купить</a:t>
            </a:r>
          </a:p>
          <a:p>
            <a:r>
              <a:rPr lang="ru-RU" dirty="0" smtClean="0"/>
              <a:t>Узнавать об ощущениях от рекламы, о различных других детальных вопросах можно только после тестирования того, как формируется спрос!</a:t>
            </a:r>
          </a:p>
          <a:p>
            <a:r>
              <a:rPr lang="ru-RU" dirty="0" smtClean="0"/>
              <a:t>Фокус-группы: для проверки на грубые ошибки, явное несовпадение</a:t>
            </a:r>
          </a:p>
          <a:p>
            <a:r>
              <a:rPr lang="ru-RU" dirty="0" smtClean="0"/>
              <a:t>Количественные опросы: для более тонкой проверки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359910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Треккинг</a:t>
            </a:r>
            <a:r>
              <a:rPr lang="ru-RU" dirty="0" smtClean="0"/>
              <a:t> кампании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Помните – Ваша цель – сформировать спрос</a:t>
            </a:r>
          </a:p>
          <a:p>
            <a:r>
              <a:rPr lang="ru-RU" dirty="0" err="1" smtClean="0"/>
              <a:t>Медиапланирование</a:t>
            </a:r>
            <a:r>
              <a:rPr lang="ru-RU" dirty="0" smtClean="0"/>
              <a:t> никогда не совершенно</a:t>
            </a:r>
          </a:p>
          <a:p>
            <a:r>
              <a:rPr lang="ru-RU" dirty="0" smtClean="0"/>
              <a:t>Креатив никогда не совершенен</a:t>
            </a:r>
          </a:p>
          <a:p>
            <a:r>
              <a:rPr lang="ru-RU" dirty="0" smtClean="0"/>
              <a:t>Задача </a:t>
            </a:r>
            <a:r>
              <a:rPr lang="ru-RU" dirty="0" err="1" smtClean="0"/>
              <a:t>треккинга</a:t>
            </a:r>
            <a:r>
              <a:rPr lang="ru-RU" dirty="0" smtClean="0"/>
              <a:t>: проверить несколько раз во времени, сколько аудитории дошло до какой стадии</a:t>
            </a:r>
          </a:p>
          <a:p>
            <a:r>
              <a:rPr lang="ru-RU" dirty="0" err="1" smtClean="0"/>
              <a:t>Треккинг</a:t>
            </a:r>
            <a:r>
              <a:rPr lang="ru-RU" dirty="0" smtClean="0"/>
              <a:t>: это количественное маркетинговое исследование (как правило личный опрос)</a:t>
            </a:r>
          </a:p>
          <a:p>
            <a:r>
              <a:rPr lang="ru-RU" dirty="0" smtClean="0"/>
              <a:t>4 вопроса: </a:t>
            </a:r>
          </a:p>
          <a:p>
            <a:pPr lvl="1"/>
            <a:r>
              <a:rPr lang="ru-RU" dirty="0" smtClean="0"/>
              <a:t>Можете ли назвать категорию и бренд</a:t>
            </a:r>
          </a:p>
          <a:p>
            <a:pPr lvl="1"/>
            <a:r>
              <a:rPr lang="ru-RU" dirty="0" smtClean="0"/>
              <a:t>Можете ли назвать объективные свойства</a:t>
            </a:r>
          </a:p>
          <a:p>
            <a:pPr lvl="1"/>
            <a:r>
              <a:rPr lang="ru-RU" dirty="0" smtClean="0"/>
              <a:t>Можете ли назвать субъективные свойства</a:t>
            </a:r>
          </a:p>
          <a:p>
            <a:pPr lvl="1"/>
            <a:r>
              <a:rPr lang="ru-RU" dirty="0" smtClean="0"/>
              <a:t>Готовы ли купить</a:t>
            </a:r>
          </a:p>
          <a:p>
            <a:r>
              <a:rPr lang="ru-RU" dirty="0" smtClean="0"/>
              <a:t>Цель </a:t>
            </a:r>
            <a:r>
              <a:rPr lang="ru-RU" dirty="0" err="1" smtClean="0"/>
              <a:t>треккинга</a:t>
            </a:r>
            <a:r>
              <a:rPr lang="ru-RU" dirty="0" smtClean="0"/>
              <a:t>:</a:t>
            </a:r>
          </a:p>
          <a:p>
            <a:pPr lvl="1"/>
            <a:r>
              <a:rPr lang="ru-RU" dirty="0" smtClean="0"/>
              <a:t>Возможная: сэкономить на рекламе (убрать ее), если цель уже достигнута (нужный % аудитории дошел до 4-й стадии)</a:t>
            </a:r>
          </a:p>
          <a:p>
            <a:pPr lvl="1"/>
            <a:r>
              <a:rPr lang="ru-RU" dirty="0" smtClean="0"/>
              <a:t>Определить движение аудитории по 4-м стадиям формирования спроса, чтобы выявить возможные проблемы и найти способы их решения (как для этой кампании, так и для будущих)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36725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Взаимодействие с подразделениями продаж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7618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Убедитесь, что «продажи» ЗНАЮТ, что «маркетинг» запускает акцию Х в дату </a:t>
            </a:r>
            <a:r>
              <a:rPr lang="en-US" dirty="0" smtClean="0"/>
              <a:t>Y</a:t>
            </a:r>
            <a:endParaRPr lang="ru-RU" dirty="0" smtClean="0"/>
          </a:p>
          <a:p>
            <a:r>
              <a:rPr lang="ru-RU" dirty="0" smtClean="0"/>
              <a:t>Убедитесь, что товар и сопутствующие материалы по этой акции ЕСТЬ в точках продаж к моменту запуска рекламы</a:t>
            </a:r>
            <a:endParaRPr lang="en-US" dirty="0" smtClean="0"/>
          </a:p>
          <a:p>
            <a:r>
              <a:rPr lang="ru-RU" dirty="0" smtClean="0"/>
              <a:t>Убедитесь, что продавцы ЗНАЮТ, ЧТО ГОВОРИТЬ:</a:t>
            </a:r>
          </a:p>
          <a:p>
            <a:pPr lvl="1"/>
            <a:r>
              <a:rPr lang="ru-RU" dirty="0" smtClean="0"/>
              <a:t>Для кого, для какой потребности, основные преимущества </a:t>
            </a:r>
            <a:r>
              <a:rPr lang="ru-RU" dirty="0" err="1" smtClean="0"/>
              <a:t>итд</a:t>
            </a:r>
            <a:r>
              <a:rPr lang="ru-RU" dirty="0" smtClean="0"/>
              <a:t>.</a:t>
            </a:r>
          </a:p>
          <a:p>
            <a:pPr lvl="1"/>
            <a:r>
              <a:rPr lang="ru-RU" dirty="0" smtClean="0"/>
              <a:t>Иначе они что-то СОЧИНЯТ САМИ, как поняли рекламу. И Вам может не понравиться то, что они сочинят.</a:t>
            </a:r>
          </a:p>
          <a:p>
            <a:r>
              <a:rPr lang="ru-RU" dirty="0" smtClean="0"/>
              <a:t>Основной инструмент – «</a:t>
            </a:r>
            <a:r>
              <a:rPr lang="ru-RU" dirty="0" err="1" smtClean="0"/>
              <a:t>сейлз</a:t>
            </a:r>
            <a:r>
              <a:rPr lang="ru-RU" dirty="0" smtClean="0"/>
              <a:t>-бриф»: подробное описание по подобию брифа для креатива (аудитория, потребность, предложение, доказательство), но с фокусом на интересы </a:t>
            </a:r>
            <a:r>
              <a:rPr lang="ru-RU" dirty="0" err="1" smtClean="0"/>
              <a:t>продажников</a:t>
            </a:r>
            <a:r>
              <a:rPr lang="ru-RU" dirty="0"/>
              <a:t> </a:t>
            </a:r>
            <a:r>
              <a:rPr lang="ru-RU" dirty="0" smtClean="0"/>
              <a:t>– что они должны говорить тем, кто обращается по акции.</a:t>
            </a:r>
          </a:p>
          <a:p>
            <a:r>
              <a:rPr lang="ru-RU" dirty="0" smtClean="0"/>
              <a:t>Обратная связь от подразделений продаж – формы или какая-то отчетность, которую собирают (или могут собрать) «продажи», и которая поможет Вам понимать, как идет акция:</a:t>
            </a:r>
          </a:p>
          <a:p>
            <a:pPr lvl="1"/>
            <a:r>
              <a:rPr lang="ru-RU" dirty="0" smtClean="0"/>
              <a:t>Сколько людей в день/неделю/месяц спросили об акции</a:t>
            </a:r>
          </a:p>
          <a:p>
            <a:pPr lvl="1"/>
            <a:r>
              <a:rPr lang="ru-RU" dirty="0" smtClean="0"/>
              <a:t>Сколько продано по акции</a:t>
            </a:r>
          </a:p>
        </p:txBody>
      </p:sp>
    </p:spTree>
    <p:extLst>
      <p:ext uri="{BB962C8B-B14F-4D97-AF65-F5344CB8AC3E}">
        <p14:creationId xmlns:p14="http://schemas.microsoft.com/office/powerpoint/2010/main" val="124562474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Взаимодействие с подразделениями продаж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761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Важнейший вопрос – договоритесь с «продажами» как им вести себя с теми, кто про акцию не спрашивает?</a:t>
            </a:r>
            <a:r>
              <a:rPr lang="ru-RU" dirty="0"/>
              <a:t> </a:t>
            </a:r>
            <a:r>
              <a:rPr lang="ru-RU" dirty="0" smtClean="0"/>
              <a:t>Возможны варианты:</a:t>
            </a:r>
          </a:p>
          <a:p>
            <a:pPr lvl="1"/>
            <a:r>
              <a:rPr lang="ru-RU" dirty="0" smtClean="0"/>
              <a:t>Всем рассказывать про акцию, даже тем, кто не спрашивает</a:t>
            </a:r>
          </a:p>
          <a:p>
            <a:pPr lvl="1"/>
            <a:r>
              <a:rPr lang="ru-RU" dirty="0" smtClean="0"/>
              <a:t>Не рассказывать тем, кто не спрашивает</a:t>
            </a:r>
          </a:p>
          <a:p>
            <a:r>
              <a:rPr lang="ru-RU" dirty="0" smtClean="0"/>
              <a:t>Типичный пример из жизни:</a:t>
            </a:r>
          </a:p>
          <a:p>
            <a:pPr lvl="1"/>
            <a:r>
              <a:rPr lang="ru-RU" dirty="0" smtClean="0"/>
              <a:t>Идет акция – новый продукт, синие рубашки по цене 2000 рублей.</a:t>
            </a:r>
          </a:p>
          <a:p>
            <a:pPr lvl="1"/>
            <a:r>
              <a:rPr lang="ru-RU" dirty="0" smtClean="0"/>
              <a:t>Приходит клиент и хочет купить голубую рубашку за 3000 рублей</a:t>
            </a:r>
          </a:p>
          <a:p>
            <a:pPr lvl="1"/>
            <a:r>
              <a:rPr lang="ru-RU" dirty="0" smtClean="0"/>
              <a:t>«Заряженный» на акцию продавец (которому вставили отдельный план по мотивации – «сколько он продаст рубашек по акции») убеждает покупателя, что синяя рубашка лучше, и стоит дешевле, потому что по акции.</a:t>
            </a:r>
          </a:p>
          <a:p>
            <a:pPr lvl="1"/>
            <a:r>
              <a:rPr lang="ru-RU" dirty="0" smtClean="0"/>
              <a:t>Вы понимаете, что он только что уронил выручку компании на 33%? </a:t>
            </a:r>
          </a:p>
        </p:txBody>
      </p:sp>
    </p:spTree>
    <p:extLst>
      <p:ext uri="{BB962C8B-B14F-4D97-AF65-F5344CB8AC3E}">
        <p14:creationId xmlns:p14="http://schemas.microsoft.com/office/powerpoint/2010/main" val="192714274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Пост-анализ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Акция прошла = надо сделать пост-анализ</a:t>
            </a:r>
          </a:p>
          <a:p>
            <a:r>
              <a:rPr lang="ru-RU" dirty="0" smtClean="0"/>
              <a:t>Сравнить кейс с фактом</a:t>
            </a:r>
          </a:p>
          <a:p>
            <a:pPr lvl="1"/>
            <a:r>
              <a:rPr lang="ru-RU" dirty="0" smtClean="0"/>
              <a:t>Буквально – какие цели ставились, и какие результаты достигнуты.</a:t>
            </a:r>
          </a:p>
          <a:p>
            <a:r>
              <a:rPr lang="ru-RU" dirty="0" smtClean="0"/>
              <a:t>Если Вы не отслеживаете результаты – значит не управляете своим маркетингом.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0214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cs typeface="+mj-cs"/>
              </a:rPr>
              <a:t>Определения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kumimoji="0" lang="ru-RU" dirty="0" smtClean="0">
                <a:cs typeface="+mn-cs"/>
              </a:rPr>
              <a:t>Сегмент – группа людей</a:t>
            </a:r>
            <a:r>
              <a:rPr kumimoji="0" lang="en-US" dirty="0" smtClean="0">
                <a:cs typeface="+mn-cs"/>
              </a:rPr>
              <a:t> </a:t>
            </a:r>
            <a:r>
              <a:rPr kumimoji="0" lang="ru-RU" dirty="0" smtClean="0">
                <a:cs typeface="+mn-cs"/>
              </a:rPr>
              <a:t>для </a:t>
            </a:r>
            <a:r>
              <a:rPr kumimoji="0" lang="en-US" dirty="0" smtClean="0">
                <a:cs typeface="+mn-cs"/>
              </a:rPr>
              <a:t>b2c</a:t>
            </a:r>
            <a:r>
              <a:rPr kumimoji="0" lang="ru-RU" dirty="0" smtClean="0">
                <a:cs typeface="+mn-cs"/>
              </a:rPr>
              <a:t> (или компаний для </a:t>
            </a:r>
            <a:r>
              <a:rPr kumimoji="0" lang="en-US" dirty="0" smtClean="0">
                <a:cs typeface="+mn-cs"/>
              </a:rPr>
              <a:t>b2b)</a:t>
            </a:r>
            <a:r>
              <a:rPr kumimoji="0" lang="ru-RU" dirty="0" smtClean="0">
                <a:cs typeface="+mn-cs"/>
              </a:rPr>
              <a:t>, одинаково реагирующих на комплекс маркетинга</a:t>
            </a:r>
          </a:p>
          <a:p>
            <a:pPr>
              <a:defRPr/>
            </a:pPr>
            <a:r>
              <a:rPr kumimoji="0" lang="ru-RU" dirty="0" smtClean="0">
                <a:cs typeface="+mn-cs"/>
              </a:rPr>
              <a:t>Целевой сегмент – сегмент, воздействие на который, дает наиболее выгодный результат</a:t>
            </a:r>
          </a:p>
          <a:p>
            <a:pPr>
              <a:defRPr/>
            </a:pPr>
            <a:r>
              <a:rPr kumimoji="0" lang="ru-RU" dirty="0" smtClean="0">
                <a:cs typeface="+mn-cs"/>
              </a:rPr>
              <a:t>Целевой рынок – набор целевых сегментов</a:t>
            </a:r>
          </a:p>
          <a:p>
            <a:pPr>
              <a:defRPr/>
            </a:pPr>
            <a:endParaRPr kumimoji="0" lang="ru-RU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4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Позиционирование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ru-RU" dirty="0" smtClean="0"/>
              <a:t>Позиционирование – место, занимаемое данным предложением в сознании потребителя по сравнению с конкурирующими предложениями</a:t>
            </a:r>
          </a:p>
          <a:p>
            <a:pPr>
              <a:defRPr/>
            </a:pPr>
            <a:r>
              <a:rPr lang="ru-RU" dirty="0" smtClean="0"/>
              <a:t>Позиционирование – необходимый мостик между результатами исследований и продвижением</a:t>
            </a:r>
            <a:endParaRPr lang="ru-RU" dirty="0"/>
          </a:p>
          <a:p>
            <a:pPr lvl="1">
              <a:buClrTx/>
              <a:buFont typeface="Arial"/>
              <a:buChar char="•"/>
              <a:defRPr/>
            </a:pPr>
            <a:r>
              <a:rPr lang="ru-RU" dirty="0" smtClean="0"/>
              <a:t>На входе – мотивация потребителя из исследования</a:t>
            </a:r>
          </a:p>
          <a:p>
            <a:pPr lvl="1">
              <a:buClrTx/>
              <a:buFont typeface="Arial"/>
              <a:buChar char="•"/>
              <a:defRPr/>
            </a:pPr>
            <a:r>
              <a:rPr lang="ru-RU" dirty="0" smtClean="0"/>
              <a:t>На выходе – объяснение потребителю его же мотивации</a:t>
            </a:r>
          </a:p>
        </p:txBody>
      </p:sp>
    </p:spTree>
    <p:extLst>
      <p:ext uri="{BB962C8B-B14F-4D97-AF65-F5344CB8AC3E}">
        <p14:creationId xmlns:p14="http://schemas.microsoft.com/office/powerpoint/2010/main" val="112879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Позиционирование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ru-RU" dirty="0" smtClean="0"/>
              <a:t>Позиционирование бывает марочное (брендовое) и </a:t>
            </a:r>
            <a:r>
              <a:rPr lang="ru-RU" dirty="0" err="1" smtClean="0"/>
              <a:t>немарочное</a:t>
            </a:r>
            <a:r>
              <a:rPr lang="ru-RU" dirty="0" smtClean="0"/>
              <a:t> (продуктовое)</a:t>
            </a:r>
          </a:p>
          <a:p>
            <a:pPr>
              <a:defRPr/>
            </a:pPr>
            <a:r>
              <a:rPr lang="ru-RU" dirty="0" smtClean="0"/>
              <a:t>Марочное позиционирование – основано на бренде и «сломается» если бренд будет другой</a:t>
            </a:r>
          </a:p>
          <a:p>
            <a:pPr lvl="1">
              <a:defRPr/>
            </a:pPr>
            <a:r>
              <a:rPr lang="ru-RU" dirty="0" smtClean="0"/>
              <a:t>Сравните успех Кока-Кола, Пепси, и других напитков с аналогичными вкусами.</a:t>
            </a:r>
          </a:p>
          <a:p>
            <a:pPr>
              <a:defRPr/>
            </a:pPr>
            <a:r>
              <a:rPr lang="ru-RU" dirty="0" err="1" smtClean="0"/>
              <a:t>Немарочное</a:t>
            </a:r>
            <a:r>
              <a:rPr lang="ru-RU" dirty="0" smtClean="0"/>
              <a:t> позиционирование – основано на свойствах продукта (и бренд может быть любой, но он должен быть)</a:t>
            </a:r>
            <a:endParaRPr lang="en-US" dirty="0" smtClean="0"/>
          </a:p>
          <a:p>
            <a:pPr>
              <a:defRPr/>
            </a:pPr>
            <a:r>
              <a:rPr lang="ru-RU" dirty="0" smtClean="0"/>
              <a:t>При старте любого бренда – </a:t>
            </a:r>
            <a:r>
              <a:rPr lang="ru-RU" dirty="0" err="1" smtClean="0"/>
              <a:t>немарочное</a:t>
            </a:r>
            <a:r>
              <a:rPr lang="ru-RU" dirty="0" smtClean="0"/>
              <a:t> позиционирование, которое впоследствии можно перевести в марочное по мере укрепления бренда</a:t>
            </a:r>
          </a:p>
        </p:txBody>
      </p:sp>
    </p:spTree>
    <p:extLst>
      <p:ext uri="{BB962C8B-B14F-4D97-AF65-F5344CB8AC3E}">
        <p14:creationId xmlns:p14="http://schemas.microsoft.com/office/powerpoint/2010/main" val="1401744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990600" y="406400"/>
            <a:ext cx="7326313" cy="9144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err="1" smtClean="0"/>
              <a:t>Немарочное</a:t>
            </a:r>
            <a:r>
              <a:rPr lang="ru-RU" dirty="0" smtClean="0"/>
              <a:t> позиционирование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dirty="0" smtClean="0"/>
              <a:t>U</a:t>
            </a:r>
            <a:r>
              <a:rPr lang="en-US" dirty="0"/>
              <a:t>S</a:t>
            </a:r>
            <a:r>
              <a:rPr lang="en-US" dirty="0" smtClean="0"/>
              <a:t>P </a:t>
            </a:r>
            <a:r>
              <a:rPr lang="ru-RU" dirty="0" smtClean="0"/>
              <a:t>–</a:t>
            </a:r>
            <a:r>
              <a:rPr lang="en-US" dirty="0" smtClean="0"/>
              <a:t> </a:t>
            </a:r>
            <a:r>
              <a:rPr lang="ru-RU" dirty="0" smtClean="0"/>
              <a:t>уникальное свойство</a:t>
            </a:r>
          </a:p>
          <a:p>
            <a:pPr lvl="1">
              <a:buClrTx/>
              <a:buFont typeface="Arial"/>
              <a:buChar char="•"/>
              <a:defRPr/>
            </a:pPr>
            <a:r>
              <a:rPr lang="ru-RU" dirty="0" smtClean="0"/>
              <a:t>Самый тонкий ноутбук в мире</a:t>
            </a:r>
          </a:p>
          <a:p>
            <a:pPr lvl="1">
              <a:buClrTx/>
              <a:buFont typeface="Arial"/>
              <a:buChar char="•"/>
              <a:defRPr/>
            </a:pPr>
            <a:r>
              <a:rPr lang="ru-RU" dirty="0" smtClean="0"/>
              <a:t>Всегда дешевле</a:t>
            </a:r>
          </a:p>
          <a:p>
            <a:pPr>
              <a:defRPr/>
            </a:pPr>
            <a:r>
              <a:rPr lang="en-US" dirty="0" smtClean="0"/>
              <a:t>USP</a:t>
            </a:r>
            <a:r>
              <a:rPr lang="ru-RU" dirty="0" smtClean="0"/>
              <a:t>, которого нет</a:t>
            </a:r>
            <a:endParaRPr lang="ru-RU" dirty="0"/>
          </a:p>
          <a:p>
            <a:pPr lvl="1">
              <a:buClrTx/>
              <a:buFont typeface="Arial"/>
              <a:buChar char="•"/>
              <a:defRPr/>
            </a:pPr>
            <a:r>
              <a:rPr lang="ru-RU" dirty="0" smtClean="0"/>
              <a:t>Не чисто, а безупречно чисто</a:t>
            </a:r>
          </a:p>
          <a:p>
            <a:pPr lvl="1">
              <a:buClrTx/>
              <a:buFont typeface="Arial"/>
              <a:buChar char="•"/>
              <a:defRPr/>
            </a:pPr>
            <a:r>
              <a:rPr lang="ru-RU" dirty="0" smtClean="0"/>
              <a:t>Мы строим по ГОСТу</a:t>
            </a:r>
          </a:p>
          <a:p>
            <a:pPr>
              <a:defRPr/>
            </a:pPr>
            <a:r>
              <a:rPr lang="en-US" dirty="0" smtClean="0"/>
              <a:t>ESP </a:t>
            </a:r>
            <a:r>
              <a:rPr lang="ru-RU" dirty="0" smtClean="0"/>
              <a:t>–</a:t>
            </a:r>
            <a:r>
              <a:rPr lang="en-US" dirty="0" smtClean="0"/>
              <a:t> </a:t>
            </a:r>
            <a:r>
              <a:rPr lang="ru-RU" dirty="0" smtClean="0"/>
              <a:t>нефункциональная характеристика с правильными ассоциациями у потребителя</a:t>
            </a:r>
            <a:endParaRPr lang="en-US" dirty="0" smtClean="0"/>
          </a:p>
          <a:p>
            <a:pPr lvl="1">
              <a:buClrTx/>
              <a:buFont typeface="Arial"/>
              <a:buChar char="•"/>
              <a:defRPr/>
            </a:pPr>
            <a:r>
              <a:rPr lang="ru-RU" dirty="0" smtClean="0"/>
              <a:t>Потому что ты этого достойна</a:t>
            </a:r>
          </a:p>
          <a:p>
            <a:pPr lvl="1">
              <a:buClrTx/>
              <a:buFont typeface="Arial"/>
              <a:buChar char="•"/>
              <a:defRPr/>
            </a:pPr>
            <a:r>
              <a:rPr lang="ru-RU" dirty="0" smtClean="0"/>
              <a:t>С нами удобно</a:t>
            </a:r>
          </a:p>
          <a:p>
            <a:pPr>
              <a:defRPr/>
            </a:pPr>
            <a:r>
              <a:rPr lang="ru-RU" dirty="0" smtClean="0"/>
              <a:t>Имидж – часть идеального мира</a:t>
            </a:r>
          </a:p>
          <a:p>
            <a:pPr lvl="1">
              <a:buClrTx/>
              <a:buFont typeface="Arial"/>
              <a:buChar char="•"/>
              <a:defRPr/>
            </a:pPr>
            <a:r>
              <a:rPr lang="ru-RU" dirty="0" smtClean="0"/>
              <a:t>Это круто</a:t>
            </a:r>
          </a:p>
          <a:p>
            <a:pPr>
              <a:defRPr/>
            </a:pPr>
            <a:r>
              <a:rPr lang="ru-RU" dirty="0" smtClean="0"/>
              <a:t>Формирование марки – произведен известной фирмой, а значит обладает нужным свойствами</a:t>
            </a:r>
          </a:p>
        </p:txBody>
      </p:sp>
    </p:spTree>
    <p:extLst>
      <p:ext uri="{BB962C8B-B14F-4D97-AF65-F5344CB8AC3E}">
        <p14:creationId xmlns:p14="http://schemas.microsoft.com/office/powerpoint/2010/main" val="4011055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Марочное позиционирование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288" y="1460500"/>
            <a:ext cx="5832475" cy="4776788"/>
          </a:xfrm>
        </p:spPr>
        <p:txBody>
          <a:bodyPr/>
          <a:lstStyle/>
          <a:p>
            <a:pPr>
              <a:defRPr/>
            </a:pPr>
            <a:r>
              <a:rPr lang="ru-RU" sz="2400" dirty="0" smtClean="0"/>
              <a:t>Цель бренда (марки) – финансовая</a:t>
            </a:r>
          </a:p>
          <a:p>
            <a:pPr lvl="1">
              <a:buClrTx/>
              <a:buFont typeface="Arial"/>
              <a:buChar char="•"/>
              <a:defRPr/>
            </a:pPr>
            <a:r>
              <a:rPr lang="ru-RU" sz="1600" dirty="0" smtClean="0"/>
              <a:t>Повторная покупка товара с однажды понравившимися свойствами</a:t>
            </a:r>
          </a:p>
          <a:p>
            <a:pPr lvl="1">
              <a:buClrTx/>
              <a:buFont typeface="Arial"/>
              <a:buChar char="•"/>
              <a:defRPr/>
            </a:pPr>
            <a:r>
              <a:rPr lang="ru-RU" sz="1600" dirty="0" smtClean="0"/>
              <a:t>Экономия времени покупателя на выборе</a:t>
            </a:r>
          </a:p>
          <a:p>
            <a:pPr lvl="1">
              <a:buClrTx/>
              <a:buFont typeface="Arial"/>
              <a:buChar char="•"/>
              <a:defRPr/>
            </a:pPr>
            <a:r>
              <a:rPr lang="ru-RU" sz="1600" dirty="0" smtClean="0"/>
              <a:t>Зарабатывание марочной премии (гарантия определенных качеств)</a:t>
            </a:r>
          </a:p>
          <a:p>
            <a:pPr>
              <a:defRPr/>
            </a:pPr>
            <a:r>
              <a:rPr lang="ru-RU" sz="2400" dirty="0" smtClean="0"/>
              <a:t>Три стратегии марочного позиционирования</a:t>
            </a:r>
          </a:p>
          <a:p>
            <a:pPr lvl="1">
              <a:lnSpc>
                <a:spcPct val="130000"/>
              </a:lnSpc>
              <a:buClrTx/>
              <a:buFont typeface="Arial"/>
              <a:buChar char="•"/>
              <a:defRPr/>
            </a:pPr>
            <a:r>
              <a:rPr lang="ru-RU" sz="1600" dirty="0" smtClean="0"/>
              <a:t>Укрепление в сознании потребителя текущей позиции марки (увеличение лояльности ядра)</a:t>
            </a:r>
          </a:p>
          <a:p>
            <a:pPr lvl="1">
              <a:lnSpc>
                <a:spcPct val="130000"/>
              </a:lnSpc>
              <a:buClrTx/>
              <a:buFont typeface="Arial"/>
              <a:buChar char="•"/>
              <a:defRPr/>
            </a:pPr>
            <a:r>
              <a:rPr lang="ru-RU" sz="1600" dirty="0" smtClean="0"/>
              <a:t>Зонтичный бренд – создание нового ядра</a:t>
            </a:r>
          </a:p>
          <a:p>
            <a:pPr lvl="1">
              <a:lnSpc>
                <a:spcPct val="130000"/>
              </a:lnSpc>
              <a:buClrTx/>
              <a:buFont typeface="Arial"/>
              <a:buChar char="•"/>
              <a:defRPr/>
            </a:pPr>
            <a:r>
              <a:rPr lang="ru-RU" sz="1600" dirty="0" smtClean="0"/>
              <a:t>Вытеснение конкурентов со своих позиций – привлечение оболочки в ядро</a:t>
            </a:r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6227763" y="3644900"/>
            <a:ext cx="1152525" cy="863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Овал 4"/>
          <p:cNvSpPr/>
          <p:nvPr/>
        </p:nvSpPr>
        <p:spPr bwMode="auto">
          <a:xfrm>
            <a:off x="6516688" y="3789363"/>
            <a:ext cx="576262" cy="57626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 bwMode="auto">
          <a:xfrm>
            <a:off x="6659563" y="3933825"/>
            <a:ext cx="288925" cy="28733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6227763" y="4652963"/>
            <a:ext cx="1152525" cy="863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Овал 7"/>
          <p:cNvSpPr/>
          <p:nvPr/>
        </p:nvSpPr>
        <p:spPr bwMode="auto">
          <a:xfrm>
            <a:off x="6516688" y="4797425"/>
            <a:ext cx="576262" cy="576263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Овал 8"/>
          <p:cNvSpPr/>
          <p:nvPr/>
        </p:nvSpPr>
        <p:spPr bwMode="auto">
          <a:xfrm>
            <a:off x="6659563" y="4941888"/>
            <a:ext cx="288925" cy="28733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6227763" y="5661025"/>
            <a:ext cx="1152525" cy="863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 bwMode="auto">
          <a:xfrm>
            <a:off x="6516688" y="5805488"/>
            <a:ext cx="576262" cy="57626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2" name="Овал 11"/>
          <p:cNvSpPr/>
          <p:nvPr/>
        </p:nvSpPr>
        <p:spPr bwMode="auto">
          <a:xfrm>
            <a:off x="6659563" y="5949950"/>
            <a:ext cx="288925" cy="28733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7885113" y="3644900"/>
            <a:ext cx="1150937" cy="863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4" name="Овал 13"/>
          <p:cNvSpPr/>
          <p:nvPr/>
        </p:nvSpPr>
        <p:spPr bwMode="auto">
          <a:xfrm>
            <a:off x="8172450" y="3789363"/>
            <a:ext cx="576263" cy="57626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5614" name="Овал 14"/>
          <p:cNvSpPr>
            <a:spLocks noChangeArrowheads="1"/>
          </p:cNvSpPr>
          <p:nvPr/>
        </p:nvSpPr>
        <p:spPr bwMode="auto">
          <a:xfrm>
            <a:off x="8316913" y="3933825"/>
            <a:ext cx="287337" cy="287338"/>
          </a:xfrm>
          <a:prstGeom prst="ellipse">
            <a:avLst/>
          </a:prstGeom>
          <a:solidFill>
            <a:srgbClr val="00009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7885113" y="4652963"/>
            <a:ext cx="1150937" cy="863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" name="Овал 16"/>
          <p:cNvSpPr/>
          <p:nvPr/>
        </p:nvSpPr>
        <p:spPr bwMode="auto">
          <a:xfrm>
            <a:off x="7956550" y="4797425"/>
            <a:ext cx="576263" cy="576263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8" name="Овал 17"/>
          <p:cNvSpPr/>
          <p:nvPr/>
        </p:nvSpPr>
        <p:spPr bwMode="auto">
          <a:xfrm>
            <a:off x="8101013" y="4941888"/>
            <a:ext cx="287337" cy="28733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7885113" y="5661025"/>
            <a:ext cx="1150937" cy="863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0" name="Овал 19"/>
          <p:cNvSpPr/>
          <p:nvPr/>
        </p:nvSpPr>
        <p:spPr bwMode="auto">
          <a:xfrm>
            <a:off x="8172450" y="5805488"/>
            <a:ext cx="576263" cy="57626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1" name="Овал 20"/>
          <p:cNvSpPr/>
          <p:nvPr/>
        </p:nvSpPr>
        <p:spPr bwMode="auto">
          <a:xfrm>
            <a:off x="8256588" y="5888038"/>
            <a:ext cx="411162" cy="3937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3" name="Овал 22"/>
          <p:cNvSpPr/>
          <p:nvPr/>
        </p:nvSpPr>
        <p:spPr bwMode="auto">
          <a:xfrm>
            <a:off x="8604250" y="4868863"/>
            <a:ext cx="360363" cy="36036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4" name="Овал 23"/>
          <p:cNvSpPr/>
          <p:nvPr/>
        </p:nvSpPr>
        <p:spPr bwMode="auto">
          <a:xfrm>
            <a:off x="8710613" y="4970463"/>
            <a:ext cx="144462" cy="14446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5" name="Стрелка вправо 24"/>
          <p:cNvSpPr/>
          <p:nvPr/>
        </p:nvSpPr>
        <p:spPr bwMode="auto">
          <a:xfrm>
            <a:off x="7236296" y="3861048"/>
            <a:ext cx="720254" cy="2448272"/>
          </a:xfrm>
          <a:prstGeom prst="rightArrow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</a:gradFill>
          <a:ln>
            <a:headEnd type="none" w="med" len="med"/>
            <a:tailEnd type="none" w="med" len="med"/>
          </a:ln>
          <a:extLst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>
              <a:solidFill>
                <a:schemeClr val="tx1"/>
              </a:solidFill>
              <a:latin typeface="Times" charset="0"/>
              <a:ea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04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1572</TotalTime>
  <Words>3570</Words>
  <Application>Microsoft Macintosh PowerPoint</Application>
  <PresentationFormat>Экран (4:3)</PresentationFormat>
  <Paragraphs>390</Paragraphs>
  <Slides>44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45" baseType="lpstr">
      <vt:lpstr>Тема Office</vt:lpstr>
      <vt:lpstr>Основы маркетинга</vt:lpstr>
      <vt:lpstr>Наши договоренности</vt:lpstr>
      <vt:lpstr>Цель тренинга</vt:lpstr>
      <vt:lpstr>Определения</vt:lpstr>
      <vt:lpstr>Определения</vt:lpstr>
      <vt:lpstr>Позиционирование</vt:lpstr>
      <vt:lpstr>Позиционирование</vt:lpstr>
      <vt:lpstr>Немарочное позиционирование</vt:lpstr>
      <vt:lpstr>Марочное позиционирование</vt:lpstr>
      <vt:lpstr>Упражнение</vt:lpstr>
      <vt:lpstr>Управленческий цикл</vt:lpstr>
      <vt:lpstr>Управленческий цикл в маркетинге</vt:lpstr>
      <vt:lpstr>Принципиальные концепции маркетинга</vt:lpstr>
      <vt:lpstr>Как все это работает</vt:lpstr>
      <vt:lpstr>Анализ внешней среды</vt:lpstr>
      <vt:lpstr>PEST-анализ</vt:lpstr>
      <vt:lpstr>Гипотеза целевого рынка</vt:lpstr>
      <vt:lpstr>Как придумать хороший аргумент</vt:lpstr>
      <vt:lpstr>Как придумать хороший аргумент - ЗИОГИР</vt:lpstr>
      <vt:lpstr>Анализ конкурентов</vt:lpstr>
      <vt:lpstr>Маркетинговые исследования</vt:lpstr>
      <vt:lpstr>Составление выборки</vt:lpstr>
      <vt:lpstr>Составление выборки</vt:lpstr>
      <vt:lpstr>Правила для анкеты </vt:lpstr>
      <vt:lpstr>Шаблон анкеты</vt:lpstr>
      <vt:lpstr>Сегментирование и расчет целевого рынка</vt:lpstr>
      <vt:lpstr>Сегментирование и расчет целевого рынка – пример 1</vt:lpstr>
      <vt:lpstr>Сегментирование и расчет целевого рынка – пример 2</vt:lpstr>
      <vt:lpstr>Формирование спроса</vt:lpstr>
      <vt:lpstr>Медиапланирование</vt:lpstr>
      <vt:lpstr>Расчет кейса</vt:lpstr>
      <vt:lpstr>Расчет экономической эффективности</vt:lpstr>
      <vt:lpstr>Пишем бриф</vt:lpstr>
      <vt:lpstr>Оценка креатива</vt:lpstr>
      <vt:lpstr>Обратить внимание в креативе</vt:lpstr>
      <vt:lpstr>Обратить внимание в креативе</vt:lpstr>
      <vt:lpstr>Обратить внимание в креативе</vt:lpstr>
      <vt:lpstr>Обратить внимание в креативе</vt:lpstr>
      <vt:lpstr>Обратить внимание в креативе</vt:lpstr>
      <vt:lpstr>Тестирование креатива</vt:lpstr>
      <vt:lpstr>Треккинг кампании</vt:lpstr>
      <vt:lpstr>Взаимодействие с подразделениями продаж</vt:lpstr>
      <vt:lpstr>Взаимодействие с подразделениями продаж</vt:lpstr>
      <vt:lpstr>Пост-анализ</vt:lpstr>
    </vt:vector>
  </TitlesOfParts>
  <Manager/>
  <Company>ООО "Стар Консалтинг", проект "Слайдики"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маркетинга - тактический уровень</dc:title>
  <dc:subject/>
  <dc:creator>Евгений Скрипник</dc:creator>
  <cp:keywords>маркетинг, тактика</cp:keywords>
  <dc:description>Смотрите еще материалы для тренингов по другим темам на сайте slidiki.ru</dc:description>
  <cp:lastModifiedBy>Евгений Скрипник</cp:lastModifiedBy>
  <cp:revision>128</cp:revision>
  <dcterms:created xsi:type="dcterms:W3CDTF">2013-06-15T08:13:09Z</dcterms:created>
  <dcterms:modified xsi:type="dcterms:W3CDTF">2015-06-12T04:08:55Z</dcterms:modified>
  <cp:category/>
</cp:coreProperties>
</file>