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18" autoAdjust="0"/>
  </p:normalViewPr>
  <p:slideViewPr>
    <p:cSldViewPr snapToGrid="0" snapToObjects="1">
      <p:cViewPr varScale="1">
        <p:scale>
          <a:sx n="105" d="100"/>
          <a:sy n="105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4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4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09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3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9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49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5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3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47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0FBF8-2A5C-EA40-B05A-B85F333D8471}" type="datetimeFigureOut">
              <a:rPr lang="ru-RU" smtClean="0"/>
              <a:t>24.09.14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1665E-99A7-EB45-ADE7-DC60F1B0E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Методика оценки </a:t>
            </a:r>
            <a:r>
              <a:rPr lang="ru-RU" smtClean="0"/>
              <a:t>проектов через </a:t>
            </a:r>
            <a:r>
              <a:rPr lang="en-US" smtClean="0"/>
              <a:t>NPV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52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Вернемся к прежнему примеру. Возьмем в качестве </a:t>
            </a:r>
            <a:r>
              <a:rPr lang="en-US" sz="2400" dirty="0" smtClean="0"/>
              <a:t>r = 10%</a:t>
            </a:r>
            <a:endParaRPr lang="ru-RU" sz="2400" dirty="0" smtClean="0"/>
          </a:p>
          <a:p>
            <a:r>
              <a:rPr lang="ru-RU" sz="2400" dirty="0"/>
              <a:t>В проект вложили:</a:t>
            </a:r>
          </a:p>
          <a:p>
            <a:pPr lvl="1"/>
            <a:r>
              <a:rPr lang="ru-RU" sz="2000" dirty="0"/>
              <a:t>В первый год 100 </a:t>
            </a:r>
            <a:r>
              <a:rPr lang="ru-RU" sz="2000" dirty="0" smtClean="0"/>
              <a:t>рублей</a:t>
            </a:r>
            <a:endParaRPr lang="ru-RU" sz="2000" dirty="0"/>
          </a:p>
          <a:p>
            <a:pPr lvl="1"/>
            <a:r>
              <a:rPr lang="ru-RU" sz="2000" dirty="0"/>
              <a:t>Во второй год 50 </a:t>
            </a:r>
            <a:r>
              <a:rPr lang="ru-RU" sz="2000" dirty="0" smtClean="0"/>
              <a:t>рублей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 lvl="2"/>
            <a:r>
              <a:rPr lang="ru-RU" sz="1600" dirty="0" smtClean="0">
                <a:solidFill>
                  <a:srgbClr val="3366FF"/>
                </a:solidFill>
              </a:rPr>
              <a:t>их цена на «сейчас» = 50 / 1,10 = 45,45</a:t>
            </a:r>
            <a:endParaRPr lang="ru-RU" sz="1600" dirty="0">
              <a:solidFill>
                <a:srgbClr val="3366FF"/>
              </a:solidFill>
            </a:endParaRPr>
          </a:p>
          <a:p>
            <a:pPr lvl="1"/>
            <a:r>
              <a:rPr lang="ru-RU" sz="2000" dirty="0"/>
              <a:t>В третий год изъяли 50 </a:t>
            </a:r>
            <a:r>
              <a:rPr lang="ru-RU" sz="2000" dirty="0" smtClean="0"/>
              <a:t>рублей </a:t>
            </a:r>
          </a:p>
          <a:p>
            <a:pPr lvl="2"/>
            <a:r>
              <a:rPr lang="ru-RU" sz="1600" dirty="0" smtClean="0">
                <a:solidFill>
                  <a:srgbClr val="3366FF"/>
                </a:solidFill>
              </a:rPr>
              <a:t>их цена на «сейчас» = 50 / (1,10)</a:t>
            </a:r>
            <a:r>
              <a:rPr lang="ru-RU" sz="1600" baseline="30000" dirty="0" smtClean="0">
                <a:solidFill>
                  <a:srgbClr val="3366FF"/>
                </a:solidFill>
              </a:rPr>
              <a:t>2</a:t>
            </a:r>
            <a:r>
              <a:rPr lang="ru-RU" sz="1600" dirty="0" smtClean="0">
                <a:solidFill>
                  <a:srgbClr val="3366FF"/>
                </a:solidFill>
              </a:rPr>
              <a:t> = 41,32 </a:t>
            </a:r>
            <a:endParaRPr lang="ru-RU" sz="1600" dirty="0">
              <a:solidFill>
                <a:srgbClr val="3366FF"/>
              </a:solidFill>
            </a:endParaRPr>
          </a:p>
          <a:p>
            <a:pPr lvl="1"/>
            <a:r>
              <a:rPr lang="ru-RU" sz="2000" dirty="0"/>
              <a:t>В четвертый год изъяли 150 рублей (и проект закрылся</a:t>
            </a:r>
            <a:r>
              <a:rPr lang="ru-RU" sz="2000" dirty="0" smtClean="0"/>
              <a:t>)</a:t>
            </a:r>
          </a:p>
          <a:p>
            <a:pPr lvl="2"/>
            <a:r>
              <a:rPr lang="ru-RU" sz="1600" dirty="0">
                <a:solidFill>
                  <a:srgbClr val="3366FF"/>
                </a:solidFill>
              </a:rPr>
              <a:t>и</a:t>
            </a:r>
            <a:r>
              <a:rPr lang="ru-RU" sz="1600" dirty="0" smtClean="0">
                <a:solidFill>
                  <a:srgbClr val="3366FF"/>
                </a:solidFill>
              </a:rPr>
              <a:t>х цена на «сейчас» = 150 / (1,10)</a:t>
            </a:r>
            <a:r>
              <a:rPr lang="ru-RU" sz="1600" baseline="30000" dirty="0" smtClean="0">
                <a:solidFill>
                  <a:srgbClr val="3366FF"/>
                </a:solidFill>
              </a:rPr>
              <a:t>3</a:t>
            </a:r>
            <a:r>
              <a:rPr lang="ru-RU" sz="1600" dirty="0" smtClean="0">
                <a:solidFill>
                  <a:srgbClr val="3366FF"/>
                </a:solidFill>
              </a:rPr>
              <a:t> = 112,70  </a:t>
            </a:r>
          </a:p>
          <a:p>
            <a:pPr lvl="2"/>
            <a:endParaRPr lang="ru-RU" sz="1600" dirty="0"/>
          </a:p>
          <a:p>
            <a:r>
              <a:rPr lang="ru-RU" sz="2400" dirty="0"/>
              <a:t>Чистый </a:t>
            </a:r>
            <a:r>
              <a:rPr lang="ru-RU" sz="2400" dirty="0" smtClean="0"/>
              <a:t>приведенный результат </a:t>
            </a:r>
            <a:r>
              <a:rPr lang="ru-RU" sz="2400" dirty="0"/>
              <a:t>(</a:t>
            </a:r>
            <a:r>
              <a:rPr lang="en-US" sz="2400" dirty="0" smtClean="0"/>
              <a:t>NPV</a:t>
            </a:r>
            <a:r>
              <a:rPr lang="en-US" sz="2400" dirty="0"/>
              <a:t>) = </a:t>
            </a:r>
            <a:r>
              <a:rPr lang="en-US" sz="2400" dirty="0">
                <a:solidFill>
                  <a:srgbClr val="3366FF"/>
                </a:solidFill>
              </a:rPr>
              <a:t>–100 – </a:t>
            </a:r>
            <a:r>
              <a:rPr lang="en-US" sz="2400" dirty="0" smtClean="0">
                <a:solidFill>
                  <a:srgbClr val="3366FF"/>
                </a:solidFill>
              </a:rPr>
              <a:t>45,45 </a:t>
            </a:r>
            <a:r>
              <a:rPr lang="en-US" sz="2400" dirty="0">
                <a:solidFill>
                  <a:srgbClr val="3366FF"/>
                </a:solidFill>
              </a:rPr>
              <a:t>+ </a:t>
            </a:r>
            <a:r>
              <a:rPr lang="en-US" sz="2400" dirty="0" smtClean="0">
                <a:solidFill>
                  <a:srgbClr val="3366FF"/>
                </a:solidFill>
              </a:rPr>
              <a:t>41,32 </a:t>
            </a:r>
            <a:r>
              <a:rPr lang="en-US" sz="2400" dirty="0">
                <a:solidFill>
                  <a:srgbClr val="3366FF"/>
                </a:solidFill>
              </a:rPr>
              <a:t>+ </a:t>
            </a:r>
            <a:r>
              <a:rPr lang="en-US" sz="2400" dirty="0" smtClean="0">
                <a:solidFill>
                  <a:srgbClr val="3366FF"/>
                </a:solidFill>
              </a:rPr>
              <a:t>112,70 = 8,57</a:t>
            </a:r>
            <a:endParaRPr lang="ru-RU" sz="2400" dirty="0" smtClean="0">
              <a:solidFill>
                <a:srgbClr val="3366FF"/>
              </a:solidFill>
            </a:endParaRPr>
          </a:p>
          <a:p>
            <a:pPr lvl="1"/>
            <a:r>
              <a:rPr lang="ru-RU" sz="2000" dirty="0" smtClean="0">
                <a:solidFill>
                  <a:srgbClr val="000000"/>
                </a:solidFill>
              </a:rPr>
              <a:t>В 5+ раз меньше, чем </a:t>
            </a:r>
            <a:r>
              <a:rPr lang="en-US" sz="2000" dirty="0" smtClean="0">
                <a:solidFill>
                  <a:srgbClr val="000000"/>
                </a:solidFill>
              </a:rPr>
              <a:t>NV </a:t>
            </a:r>
            <a:r>
              <a:rPr lang="ru-RU" sz="2000" dirty="0" smtClean="0">
                <a:solidFill>
                  <a:srgbClr val="000000"/>
                </a:solidFill>
              </a:rPr>
              <a:t>из примера</a:t>
            </a:r>
            <a:r>
              <a:rPr lang="ru-RU" sz="20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Для тренера: выделенные синим расчеты, предназначены для сравнения с </a:t>
            </a:r>
            <a:r>
              <a:rPr lang="en-US" sz="2400" dirty="0" smtClean="0">
                <a:solidFill>
                  <a:srgbClr val="FF0000"/>
                </a:solidFill>
              </a:rPr>
              <a:t>NV </a:t>
            </a:r>
            <a:r>
              <a:rPr lang="ru-RU" sz="2400" dirty="0" smtClean="0">
                <a:solidFill>
                  <a:srgbClr val="FF0000"/>
                </a:solidFill>
              </a:rPr>
              <a:t>из предыдущего слайда. Их можно стереть и предложить группе проделать самостоятельно.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Ставка внутренней доходности (</a:t>
            </a:r>
            <a:r>
              <a:rPr lang="en-US" dirty="0" smtClean="0"/>
              <a:t>IRR)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Ставка внутренней доходности </a:t>
            </a:r>
            <a:r>
              <a:rPr lang="en-US" sz="2800" dirty="0" smtClean="0"/>
              <a:t>(internal rate of return) – </a:t>
            </a:r>
            <a:r>
              <a:rPr lang="ru-RU" sz="2800" dirty="0" smtClean="0"/>
              <a:t>такое значение доходности </a:t>
            </a:r>
            <a:r>
              <a:rPr lang="en-US" sz="2800" dirty="0" smtClean="0"/>
              <a:t>r</a:t>
            </a:r>
            <a:r>
              <a:rPr lang="ru-RU" sz="2800" dirty="0" smtClean="0"/>
              <a:t>, чтобы</a:t>
            </a:r>
            <a:r>
              <a:rPr lang="en-US" sz="2800" dirty="0" smtClean="0"/>
              <a:t> NPV = 0</a:t>
            </a:r>
          </a:p>
          <a:p>
            <a:r>
              <a:rPr lang="ru-RU" sz="2800" dirty="0" smtClean="0"/>
              <a:t>Важное замечание: </a:t>
            </a:r>
            <a:r>
              <a:rPr lang="en-US" sz="2800" dirty="0" smtClean="0"/>
              <a:t>NPV </a:t>
            </a:r>
            <a:r>
              <a:rPr lang="ru-RU" sz="2800" dirty="0" smtClean="0"/>
              <a:t>зависит от параметра </a:t>
            </a:r>
            <a:r>
              <a:rPr lang="en-US" sz="2800" dirty="0" smtClean="0"/>
              <a:t>r – </a:t>
            </a:r>
            <a:r>
              <a:rPr lang="ru-RU" sz="2800" dirty="0" smtClean="0"/>
              <a:t>то есть ставки доходности</a:t>
            </a:r>
          </a:p>
          <a:p>
            <a:pPr lvl="1"/>
            <a:r>
              <a:rPr lang="ru-RU" sz="2400" dirty="0" smtClean="0"/>
              <a:t>Чтобы вычислить </a:t>
            </a:r>
            <a:r>
              <a:rPr lang="en-US" sz="2400" dirty="0" smtClean="0"/>
              <a:t>NPV </a:t>
            </a:r>
            <a:r>
              <a:rPr lang="ru-RU" sz="2400" dirty="0" smtClean="0"/>
              <a:t>нужно задать – для какой ставки доходности его считаем</a:t>
            </a:r>
          </a:p>
          <a:p>
            <a:pPr lvl="1"/>
            <a:r>
              <a:rPr lang="ru-RU" sz="2400" dirty="0" smtClean="0"/>
              <a:t>Это может оказаться непростой задачей, поскольку зависит от консенсуса сторон:</a:t>
            </a:r>
          </a:p>
          <a:p>
            <a:pPr lvl="2"/>
            <a:r>
              <a:rPr lang="ru-RU" sz="2000" dirty="0" smtClean="0"/>
              <a:t>Агрессивный инвестор не считает нужным вкладываться во что-то, что приносит меньше 20% годовых</a:t>
            </a:r>
          </a:p>
          <a:p>
            <a:pPr lvl="2"/>
            <a:r>
              <a:rPr lang="ru-RU" sz="2000" dirty="0" smtClean="0"/>
              <a:t>Консервативный финансовый директор считает, что «хорошо, если проект принесет больше 10% годовых»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16162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Средневзвешенная цена капитала</a:t>
            </a:r>
            <a:r>
              <a:rPr lang="en-US" dirty="0" smtClean="0"/>
              <a:t> (WACC)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WACC (weighted average cost of capital) – </a:t>
            </a:r>
            <a:r>
              <a:rPr lang="ru-RU" dirty="0" smtClean="0"/>
              <a:t>требуемая ставка доходности, определенная по доходности альтернативных проектов с аналогичным риском</a:t>
            </a:r>
          </a:p>
          <a:p>
            <a:r>
              <a:rPr lang="ru-RU" dirty="0" smtClean="0"/>
              <a:t>При </a:t>
            </a:r>
            <a:r>
              <a:rPr lang="en-US" dirty="0" smtClean="0"/>
              <a:t>r (</a:t>
            </a:r>
            <a:r>
              <a:rPr lang="ru-RU" dirty="0" smtClean="0"/>
              <a:t>ставке доходности) = </a:t>
            </a:r>
            <a:r>
              <a:rPr lang="en-US" dirty="0" smtClean="0"/>
              <a:t>WACC</a:t>
            </a:r>
            <a:endParaRPr lang="ru-RU" dirty="0" smtClean="0"/>
          </a:p>
          <a:p>
            <a:pPr lvl="1"/>
            <a:r>
              <a:rPr lang="ru-RU" dirty="0" smtClean="0"/>
              <a:t>Если </a:t>
            </a:r>
            <a:r>
              <a:rPr lang="en-US" dirty="0" smtClean="0"/>
              <a:t>NPV = 0</a:t>
            </a:r>
            <a:r>
              <a:rPr lang="ru-RU" dirty="0" smtClean="0"/>
              <a:t>, то доходность проекта равна требуемой</a:t>
            </a:r>
          </a:p>
          <a:p>
            <a:pPr lvl="1"/>
            <a:r>
              <a:rPr lang="ru-RU" dirty="0" smtClean="0"/>
              <a:t>Если </a:t>
            </a:r>
            <a:r>
              <a:rPr lang="en-US" dirty="0" smtClean="0"/>
              <a:t>NPV &gt; 0</a:t>
            </a:r>
            <a:r>
              <a:rPr lang="ru-RU" dirty="0" smtClean="0"/>
              <a:t>, то доходность проекта выше требуемой</a:t>
            </a:r>
          </a:p>
          <a:p>
            <a:pPr lvl="1"/>
            <a:r>
              <a:rPr lang="ru-RU" dirty="0" smtClean="0"/>
              <a:t>Если </a:t>
            </a:r>
            <a:r>
              <a:rPr lang="en-US" dirty="0" smtClean="0"/>
              <a:t>NPV &lt; 0</a:t>
            </a:r>
            <a:r>
              <a:rPr lang="ru-RU" dirty="0" smtClean="0"/>
              <a:t>, то доходность проекта ниже требуемой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935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мыслят инвесторы?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Представим на секунду себя инвесторами компании?</a:t>
            </a:r>
          </a:p>
          <a:p>
            <a:r>
              <a:rPr lang="ru-RU" dirty="0" smtClean="0"/>
              <a:t>Что волнует инвесторов?</a:t>
            </a:r>
          </a:p>
          <a:p>
            <a:r>
              <a:rPr lang="ru-RU" dirty="0" smtClean="0"/>
              <a:t>Чтобы они хотели получать от компании, в которую они инвестировали?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Тренеру: в процессе обсуждения этой темы, надо подвести команду к мысли, что за исключением каких-то особых случаев (альтруизм, самореализация), инвесторы хотят получать деньги с требуемой доходностью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75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Какова «требуемая доходность»?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Баланс: риск-доход</a:t>
            </a:r>
          </a:p>
          <a:p>
            <a:r>
              <a:rPr lang="ru-RU" dirty="0" smtClean="0"/>
              <a:t>Необходим </a:t>
            </a:r>
            <a:r>
              <a:rPr lang="ru-RU" dirty="0" err="1" smtClean="0"/>
              <a:t>бенчмарк</a:t>
            </a:r>
            <a:r>
              <a:rPr lang="ru-RU" dirty="0" smtClean="0"/>
              <a:t> или точка отсчета, от которой можно отталкиваться</a:t>
            </a:r>
          </a:p>
          <a:p>
            <a:r>
              <a:rPr lang="ru-RU" dirty="0" smtClean="0"/>
              <a:t>Что можно взять за пример такой точки отсчета?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Тренеру: аудитория будет рассказывать про различные методы вложений, но вероятно самым простым будет остановиться на банковских вкладах, возможны и другие варианты – например, американские государственные облигации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3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Банковский вклад как точка отсчета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Риск: минимальный</a:t>
            </a:r>
          </a:p>
          <a:p>
            <a:pPr lvl="1"/>
            <a:r>
              <a:rPr lang="ru-RU" dirty="0" smtClean="0"/>
              <a:t>Зависит от страны/условий, в России, например, до 700 000 рублей вклады гарантируются государством через АСВ (Ассоциацией страхования вкладов), то есть риск равен фактически 0.</a:t>
            </a:r>
          </a:p>
          <a:p>
            <a:r>
              <a:rPr lang="ru-RU" dirty="0" smtClean="0"/>
              <a:t>Доходность: 10% и менее, в зависимости от банка.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Тренеру: подкорректируйте цифры под текущую ситуацию при необходимости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178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Свободный денежный поток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Свободный денежный поток (</a:t>
            </a:r>
            <a:r>
              <a:rPr lang="en-US" dirty="0" smtClean="0"/>
              <a:t>Free Cash Flow)</a:t>
            </a:r>
            <a:r>
              <a:rPr lang="ru-RU" dirty="0" smtClean="0"/>
              <a:t>: сколько денег можно изъять из компании, НЕ НАРУШАЯ ее способности приносить деньги в дальнейшем</a:t>
            </a:r>
          </a:p>
          <a:p>
            <a:r>
              <a:rPr lang="ru-RU" dirty="0" smtClean="0"/>
              <a:t>Пример: на 31.12.2014 на счетах компании находится 100 рублей. </a:t>
            </a:r>
          </a:p>
          <a:p>
            <a:pPr lvl="1"/>
            <a:r>
              <a:rPr lang="ru-RU" dirty="0" smtClean="0"/>
              <a:t>В этих 100 рублях есть налоги, которые надо заплатить, расходы, которые нужно понести </a:t>
            </a:r>
            <a:r>
              <a:rPr lang="ru-RU" dirty="0" err="1" smtClean="0"/>
              <a:t>и.т.д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Недобросовестный инвестор может вывести хоть все 100 рублей из компании, но это нарушит способность компании приносить прибыль в дальнейшем (поставки прекратятся, арендодатель попросит из офиса, налоговые претензии, нечем платить зарплату,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85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Чистый результат (</a:t>
            </a:r>
            <a:r>
              <a:rPr lang="en-US" dirty="0" smtClean="0"/>
              <a:t>Net Value)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Если </a:t>
            </a:r>
            <a:r>
              <a:rPr lang="en-US" dirty="0" smtClean="0"/>
              <a:t>F</a:t>
            </a:r>
            <a:r>
              <a:rPr lang="en-US" baseline="-25000" dirty="0" smtClean="0"/>
              <a:t>i</a:t>
            </a:r>
            <a:r>
              <a:rPr lang="en-US" dirty="0" smtClean="0"/>
              <a:t> – </a:t>
            </a:r>
            <a:r>
              <a:rPr lang="ru-RU" dirty="0" smtClean="0"/>
              <a:t>свободный денежный поток на конец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ru-RU" dirty="0" err="1" smtClean="0"/>
              <a:t>го</a:t>
            </a:r>
            <a:r>
              <a:rPr lang="ru-RU" dirty="0" smtClean="0"/>
              <a:t> года</a:t>
            </a:r>
            <a:endParaRPr lang="en-US" dirty="0" smtClean="0"/>
          </a:p>
          <a:p>
            <a:r>
              <a:rPr lang="en-US" dirty="0" smtClean="0"/>
              <a:t>NV = </a:t>
            </a:r>
            <a:r>
              <a:rPr lang="en-US" sz="4000" dirty="0" err="1" smtClean="0"/>
              <a:t>Σ</a:t>
            </a:r>
            <a:r>
              <a:rPr lang="ru-RU" dirty="0" smtClean="0"/>
              <a:t> </a:t>
            </a:r>
            <a:r>
              <a:rPr lang="en-US" dirty="0" smtClean="0"/>
              <a:t>F</a:t>
            </a:r>
            <a:r>
              <a:rPr lang="en-US" baseline="-25000" dirty="0" smtClean="0"/>
              <a:t>i</a:t>
            </a:r>
          </a:p>
          <a:p>
            <a:endParaRPr lang="en-US" dirty="0" smtClean="0"/>
          </a:p>
          <a:p>
            <a:r>
              <a:rPr lang="ru-RU" dirty="0" smtClean="0"/>
              <a:t>Чистый результат (</a:t>
            </a:r>
            <a:r>
              <a:rPr lang="en-US" dirty="0" smtClean="0"/>
              <a:t>NV)</a:t>
            </a:r>
            <a:r>
              <a:rPr lang="ru-RU" dirty="0" smtClean="0"/>
              <a:t> – сумма свободных денежных потоков каждый год</a:t>
            </a:r>
            <a:endParaRPr lang="en-US" dirty="0" smtClean="0"/>
          </a:p>
          <a:p>
            <a:pPr lvl="1"/>
            <a:r>
              <a:rPr lang="ru-RU" dirty="0" smtClean="0"/>
              <a:t>В общем случае, </a:t>
            </a:r>
            <a:r>
              <a:rPr lang="en-US" dirty="0" smtClean="0"/>
              <a:t>i – </a:t>
            </a:r>
            <a:r>
              <a:rPr lang="ru-RU" dirty="0" smtClean="0"/>
              <a:t>до бесконечности</a:t>
            </a:r>
            <a:endParaRPr lang="en-US" dirty="0" smtClean="0"/>
          </a:p>
          <a:p>
            <a:pPr lvl="1"/>
            <a:r>
              <a:rPr lang="ru-RU" dirty="0" smtClean="0"/>
              <a:t>Либо до конца проекта</a:t>
            </a:r>
          </a:p>
          <a:p>
            <a:r>
              <a:rPr lang="ru-RU" dirty="0" smtClean="0"/>
              <a:t>Чистый результат может быть отрицательным: то есть вместо вывода денег из компании, в компанию надо что-то вложить, чтобы она не умерла.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32857" y="2747035"/>
            <a:ext cx="23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63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 проект вложили:</a:t>
            </a:r>
          </a:p>
          <a:p>
            <a:pPr lvl="1"/>
            <a:r>
              <a:rPr lang="ru-RU" sz="2400" dirty="0"/>
              <a:t>В</a:t>
            </a:r>
            <a:r>
              <a:rPr lang="ru-RU" sz="2400" dirty="0" smtClean="0"/>
              <a:t> первый год 100 рублей, </a:t>
            </a:r>
          </a:p>
          <a:p>
            <a:pPr lvl="1"/>
            <a:r>
              <a:rPr lang="ru-RU" sz="2400" dirty="0" smtClean="0"/>
              <a:t>Во второй год 50 рублей</a:t>
            </a:r>
          </a:p>
          <a:p>
            <a:pPr lvl="1"/>
            <a:r>
              <a:rPr lang="ru-RU" sz="2400" dirty="0" smtClean="0"/>
              <a:t>В третий год изъяли 50 рублей</a:t>
            </a:r>
          </a:p>
          <a:p>
            <a:pPr lvl="1"/>
            <a:r>
              <a:rPr lang="ru-RU" sz="2400" dirty="0" smtClean="0"/>
              <a:t>В четвертый год изъяли 150 рублей (и проект закрылся)</a:t>
            </a:r>
          </a:p>
          <a:p>
            <a:r>
              <a:rPr lang="ru-RU" sz="2800" dirty="0" smtClean="0"/>
              <a:t>Чистый результат (</a:t>
            </a:r>
            <a:r>
              <a:rPr lang="en-US" sz="2800" dirty="0" smtClean="0"/>
              <a:t>NV) = –100 – 50 + 50 + 1</a:t>
            </a:r>
            <a:r>
              <a:rPr lang="ru-RU" sz="2800" dirty="0" smtClean="0"/>
              <a:t>5</a:t>
            </a:r>
            <a:r>
              <a:rPr lang="en-US" sz="2800" dirty="0" smtClean="0"/>
              <a:t>0 = </a:t>
            </a:r>
            <a:r>
              <a:rPr lang="ru-RU" sz="2800" dirty="0" smtClean="0"/>
              <a:t>5</a:t>
            </a:r>
            <a:r>
              <a:rPr lang="en-US" sz="2800" dirty="0" smtClean="0"/>
              <a:t>0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6107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Стоимость денег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Каждый инвестор знает простое правило:</a:t>
            </a:r>
          </a:p>
          <a:p>
            <a:pPr lvl="1"/>
            <a:r>
              <a:rPr lang="ru-RU" dirty="0" smtClean="0"/>
              <a:t>Деньги «потом» стоят дешевле, чем деньги «сейчас»</a:t>
            </a:r>
          </a:p>
          <a:p>
            <a:r>
              <a:rPr lang="ru-RU" dirty="0" smtClean="0"/>
              <a:t>Действительно, ведь если вы получите 100 рублей сейчас, вы можете положить их в банк и иметь уже 110 рублей через год. </a:t>
            </a:r>
            <a:endParaRPr lang="ru-RU" dirty="0"/>
          </a:p>
          <a:p>
            <a:pPr lvl="1"/>
            <a:r>
              <a:rPr lang="ru-RU" dirty="0" smtClean="0"/>
              <a:t>Стоимость денег «сейчас» и «потом» различается на тот процент, под который эти деньги могли быть размещены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17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Чистый приведенный результат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(Net Present Value)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NPV – </a:t>
            </a:r>
            <a:r>
              <a:rPr lang="ru-RU" dirty="0" smtClean="0"/>
              <a:t>это </a:t>
            </a:r>
            <a:r>
              <a:rPr lang="en-US" dirty="0" smtClean="0"/>
              <a:t>NV</a:t>
            </a:r>
            <a:r>
              <a:rPr lang="ru-RU" dirty="0" smtClean="0"/>
              <a:t>, скорректированный на стоимость денег</a:t>
            </a:r>
            <a:endParaRPr lang="en-US" dirty="0" smtClean="0"/>
          </a:p>
          <a:p>
            <a:r>
              <a:rPr lang="en-US" dirty="0" smtClean="0"/>
              <a:t>r – </a:t>
            </a:r>
            <a:r>
              <a:rPr lang="ru-RU" dirty="0" smtClean="0"/>
              <a:t>годовая ставка доходности</a:t>
            </a:r>
          </a:p>
          <a:p>
            <a:r>
              <a:rPr lang="ru-RU" dirty="0" smtClean="0"/>
              <a:t>Формула дисконтирования:</a:t>
            </a:r>
          </a:p>
          <a:p>
            <a:pPr lvl="1"/>
            <a:r>
              <a:rPr lang="ru-RU" dirty="0" smtClean="0"/>
              <a:t>Деньги сейчас = Деньги через </a:t>
            </a:r>
            <a:r>
              <a:rPr lang="en-US" dirty="0" smtClean="0"/>
              <a:t>N </a:t>
            </a:r>
            <a:r>
              <a:rPr lang="ru-RU" dirty="0" smtClean="0"/>
              <a:t>лет / (1+</a:t>
            </a:r>
            <a:r>
              <a:rPr lang="en-US" dirty="0" smtClean="0"/>
              <a:t>r)</a:t>
            </a:r>
            <a:r>
              <a:rPr lang="en-US" baseline="30000" dirty="0" smtClean="0"/>
              <a:t>n</a:t>
            </a:r>
          </a:p>
          <a:p>
            <a:r>
              <a:rPr lang="ru-RU" dirty="0" smtClean="0"/>
              <a:t>Формула роста стоимости:</a:t>
            </a:r>
          </a:p>
          <a:p>
            <a:pPr lvl="1"/>
            <a:r>
              <a:rPr lang="ru-RU" dirty="0" smtClean="0"/>
              <a:t>Деньги через </a:t>
            </a:r>
            <a:r>
              <a:rPr lang="en-US" dirty="0" smtClean="0"/>
              <a:t>N </a:t>
            </a:r>
            <a:r>
              <a:rPr lang="ru-RU" dirty="0" smtClean="0"/>
              <a:t>лет = Деньги сейчас * (1+</a:t>
            </a:r>
            <a:r>
              <a:rPr lang="en-US" dirty="0" smtClean="0"/>
              <a:t>r)</a:t>
            </a:r>
            <a:r>
              <a:rPr lang="en-US" baseline="30000" dirty="0" smtClean="0"/>
              <a:t>n</a:t>
            </a:r>
            <a:endParaRPr lang="ru-RU" baseline="30000" dirty="0" smtClean="0"/>
          </a:p>
          <a:p>
            <a:r>
              <a:rPr lang="en-US" dirty="0" smtClean="0"/>
              <a:t>NPV = </a:t>
            </a:r>
            <a:r>
              <a:rPr lang="en-US" sz="4000" dirty="0" err="1" smtClean="0"/>
              <a:t>Σ</a:t>
            </a:r>
            <a:r>
              <a:rPr lang="en-US" dirty="0" smtClean="0"/>
              <a:t> F</a:t>
            </a:r>
            <a:r>
              <a:rPr lang="en-US" baseline="-25000" dirty="0" smtClean="0"/>
              <a:t>i</a:t>
            </a:r>
            <a:r>
              <a:rPr lang="en-US" dirty="0" smtClean="0"/>
              <a:t> / (1+r)</a:t>
            </a:r>
            <a:r>
              <a:rPr lang="en-US" baseline="30000" dirty="0" err="1" smtClean="0"/>
              <a:t>i</a:t>
            </a:r>
            <a:endParaRPr lang="en-US" baseline="30000" dirty="0" smtClean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95714" y="5623786"/>
            <a:ext cx="23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540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838</Words>
  <Application>Microsoft Macintosh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Методика оценки проектов через NPV</vt:lpstr>
      <vt:lpstr>Как мыслят инвесторы?</vt:lpstr>
      <vt:lpstr>Какова «требуемая доходность»?</vt:lpstr>
      <vt:lpstr>Банковский вклад как точка отсчета</vt:lpstr>
      <vt:lpstr>Свободный денежный поток</vt:lpstr>
      <vt:lpstr>Чистый результат (Net Value)</vt:lpstr>
      <vt:lpstr>Пример</vt:lpstr>
      <vt:lpstr>Стоимость денег</vt:lpstr>
      <vt:lpstr>Чистый приведенный результат  (Net Present Value)</vt:lpstr>
      <vt:lpstr>Пример</vt:lpstr>
      <vt:lpstr>Ставка внутренней доходности (IRR)</vt:lpstr>
      <vt:lpstr>Средневзвешенная цена капитала (WACC)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NPV</dc:title>
  <dc:creator>Eugene</dc:creator>
  <cp:lastModifiedBy>Eugene</cp:lastModifiedBy>
  <cp:revision>28</cp:revision>
  <dcterms:created xsi:type="dcterms:W3CDTF">2014-09-21T15:14:41Z</dcterms:created>
  <dcterms:modified xsi:type="dcterms:W3CDTF">2014-09-24T16:30:38Z</dcterms:modified>
</cp:coreProperties>
</file>