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83" r:id="rId4"/>
    <p:sldId id="281" r:id="rId5"/>
    <p:sldId id="282" r:id="rId6"/>
    <p:sldId id="285" r:id="rId7"/>
    <p:sldId id="284" r:id="rId8"/>
    <p:sldId id="286" r:id="rId9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534" autoAdjust="0"/>
  </p:normalViewPr>
  <p:slideViewPr>
    <p:cSldViewPr snapToGrid="0" snapToObjects="1">
      <p:cViewPr>
        <p:scale>
          <a:sx n="105" d="100"/>
          <a:sy n="105" d="100"/>
        </p:scale>
        <p:origin x="-1000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332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17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96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62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70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34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67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5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6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86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6BEED-3549-C041-BDC3-D32657FE6C48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26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6BEED-3549-C041-BDC3-D32657FE6C48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8CCC8-08C7-D74A-BE89-9DE863CEE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72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Как сделать </a:t>
            </a:r>
            <a:r>
              <a:rPr lang="en-US" dirty="0" smtClean="0"/>
              <a:t>PEST-</a:t>
            </a:r>
            <a:r>
              <a:rPr lang="ru-RU" dirty="0" smtClean="0"/>
              <a:t>анализ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169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</a:t>
            </a:r>
            <a:r>
              <a:rPr lang="ru-RU" dirty="0" smtClean="0"/>
              <a:t>-анализ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 – </a:t>
            </a:r>
            <a:r>
              <a:rPr lang="ru-RU" dirty="0" smtClean="0"/>
              <a:t>политические</a:t>
            </a:r>
          </a:p>
          <a:p>
            <a:r>
              <a:rPr lang="en-US" dirty="0" smtClean="0"/>
              <a:t>E – </a:t>
            </a:r>
            <a:r>
              <a:rPr lang="ru-RU" dirty="0" smtClean="0"/>
              <a:t>экономические</a:t>
            </a:r>
            <a:endParaRPr lang="en-US" dirty="0" smtClean="0"/>
          </a:p>
          <a:p>
            <a:r>
              <a:rPr lang="en-US" dirty="0" smtClean="0"/>
              <a:t>S</a:t>
            </a:r>
            <a:r>
              <a:rPr lang="ru-RU" dirty="0" smtClean="0"/>
              <a:t> – общественные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ru-RU" dirty="0" smtClean="0"/>
              <a:t> – технологические</a:t>
            </a:r>
            <a:endParaRPr lang="ru-RU" dirty="0"/>
          </a:p>
          <a:p>
            <a:r>
              <a:rPr lang="ru-RU" dirty="0" smtClean="0"/>
              <a:t>Иногда используют более расширенную формулу – </a:t>
            </a:r>
            <a:r>
              <a:rPr lang="en-US" dirty="0" smtClean="0"/>
              <a:t>PESTEL</a:t>
            </a:r>
            <a:r>
              <a:rPr lang="en-US" dirty="0"/>
              <a:t>,</a:t>
            </a:r>
            <a:r>
              <a:rPr lang="en-US" dirty="0" smtClean="0"/>
              <a:t> +</a:t>
            </a:r>
            <a:r>
              <a:rPr lang="ru-RU" dirty="0" smtClean="0"/>
              <a:t>экологические +законодательные</a:t>
            </a:r>
          </a:p>
          <a:p>
            <a:r>
              <a:rPr lang="ru-RU" dirty="0" smtClean="0"/>
              <a:t>Цель </a:t>
            </a:r>
            <a:r>
              <a:rPr lang="en-US" dirty="0" smtClean="0"/>
              <a:t>PEST (PESTEL)-</a:t>
            </a:r>
            <a:r>
              <a:rPr lang="ru-RU" dirty="0" smtClean="0"/>
              <a:t>анализа: найти факторы, которые либо могут быть использованы во благо компании, либо могут угрожать текущей бизнес-модели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317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Два слова о </a:t>
            </a:r>
            <a:r>
              <a:rPr lang="en-US" dirty="0" smtClean="0"/>
              <a:t>PEST-</a:t>
            </a:r>
            <a:r>
              <a:rPr lang="ru-RU" dirty="0" smtClean="0"/>
              <a:t>анализе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PEST-</a:t>
            </a:r>
            <a:r>
              <a:rPr lang="ru-RU" dirty="0" smtClean="0"/>
              <a:t>анализ очень важен в маркетинге</a:t>
            </a:r>
          </a:p>
          <a:p>
            <a:pPr lvl="1"/>
            <a:r>
              <a:rPr lang="ru-RU" dirty="0" smtClean="0"/>
              <a:t>Хотя про него часто забывают</a:t>
            </a:r>
          </a:p>
          <a:p>
            <a:r>
              <a:rPr lang="en-US" dirty="0" smtClean="0"/>
              <a:t>PEST-</a:t>
            </a:r>
            <a:r>
              <a:rPr lang="ru-RU" dirty="0" smtClean="0"/>
              <a:t>анализ дает идеи того, что происходит в «окружающем мире» такого, что компания может использовать</a:t>
            </a:r>
          </a:p>
          <a:p>
            <a:r>
              <a:rPr lang="ru-RU" dirty="0" smtClean="0"/>
              <a:t>Принцип – «Мы делаем что-то такое, что рынок может хотеть от нас, а не выбрасываем на рынок то, что у нас есть и пытаемся продать»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528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ашивка 2"/>
          <p:cNvSpPr/>
          <p:nvPr/>
        </p:nvSpPr>
        <p:spPr>
          <a:xfrm rot="5400000">
            <a:off x="2124958" y="356309"/>
            <a:ext cx="4921549" cy="7271010"/>
          </a:xfrm>
          <a:prstGeom prst="chevron">
            <a:avLst>
              <a:gd name="adj" fmla="val 3626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4529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Место </a:t>
            </a:r>
            <a:r>
              <a:rPr lang="en-US" dirty="0" smtClean="0"/>
              <a:t>PEST-</a:t>
            </a:r>
            <a:r>
              <a:rPr lang="ru-RU" dirty="0" smtClean="0"/>
              <a:t>анализа в процессе разработки стратегии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64736" y="1504137"/>
            <a:ext cx="1421747" cy="55480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Внешняя среда (</a:t>
            </a:r>
            <a:r>
              <a:rPr lang="en-US" sz="1600" dirty="0" smtClean="0"/>
              <a:t>PEST)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581773" y="2280864"/>
            <a:ext cx="2009739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SWOT-</a:t>
            </a:r>
            <a:r>
              <a:rPr lang="ru-RU" sz="1600" dirty="0" smtClean="0"/>
              <a:t>анализ</a:t>
            </a:r>
            <a:endParaRPr lang="ru-RU" sz="16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81773" y="3020603"/>
            <a:ext cx="2009739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Стратегические варианты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581773" y="3772671"/>
            <a:ext cx="2009739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Выбор стратегии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81773" y="4549398"/>
            <a:ext cx="2009739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Детализация 4</a:t>
            </a:r>
            <a:r>
              <a:rPr lang="en-US" sz="1600" dirty="0" smtClean="0"/>
              <a:t>P</a:t>
            </a:r>
            <a:endParaRPr lang="ru-RU" sz="16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81773" y="5301466"/>
            <a:ext cx="2009739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Критические факторы успеха</a:t>
            </a:r>
            <a:endParaRPr lang="ru-RU" sz="16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81773" y="6053534"/>
            <a:ext cx="2009739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Маркетинговый план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246628" y="1504137"/>
            <a:ext cx="1421747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Структура рынка</a:t>
            </a:r>
            <a:endParaRPr lang="ru-RU" sz="16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817181" y="1504137"/>
            <a:ext cx="1421747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Клиенты</a:t>
            </a:r>
            <a:endParaRPr lang="ru-RU" sz="16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416074" y="1504137"/>
            <a:ext cx="1421747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Конкуренты (4</a:t>
            </a:r>
            <a:r>
              <a:rPr lang="en-US" sz="1600" dirty="0" smtClean="0"/>
              <a:t>P)</a:t>
            </a:r>
            <a:endParaRPr lang="ru-RU" sz="16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992285" y="1504137"/>
            <a:ext cx="1421747" cy="5548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Внутренние ресурсы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04750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Создание </a:t>
            </a:r>
            <a:r>
              <a:rPr lang="en-US" dirty="0" smtClean="0"/>
              <a:t>PEST</a:t>
            </a:r>
            <a:r>
              <a:rPr lang="ru-RU" dirty="0" smtClean="0"/>
              <a:t>-анализа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Таблица в три колонки</a:t>
            </a:r>
          </a:p>
          <a:p>
            <a:pPr lvl="1"/>
            <a:r>
              <a:rPr lang="ru-RU" dirty="0" smtClean="0"/>
              <a:t>Внешние факторы (сгруппированы по 4-м категориям: </a:t>
            </a:r>
            <a:r>
              <a:rPr lang="en-US" dirty="0" smtClean="0"/>
              <a:t>P, E, S, T)</a:t>
            </a:r>
          </a:p>
          <a:p>
            <a:pPr lvl="1"/>
            <a:r>
              <a:rPr lang="ru-RU" dirty="0" smtClean="0"/>
              <a:t>Возможность или угроза</a:t>
            </a:r>
          </a:p>
          <a:p>
            <a:pPr lvl="1"/>
            <a:r>
              <a:rPr lang="ru-RU" dirty="0" smtClean="0"/>
              <a:t>Как на нее реагируем</a:t>
            </a:r>
          </a:p>
          <a:p>
            <a:r>
              <a:rPr lang="ru-RU" dirty="0" smtClean="0"/>
              <a:t>Важно: должен обновляться регулярно, желательно каждую неделю, а не когда попросит руководитель (как правило раз в год)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4717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160134"/>
              </p:ext>
            </p:extLst>
          </p:nvPr>
        </p:nvGraphicFramePr>
        <p:xfrm>
          <a:off x="457200" y="1600200"/>
          <a:ext cx="8229600" cy="2849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Возможность/угроза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Реагирование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Увеличение</a:t>
                      </a:r>
                      <a:r>
                        <a:rPr lang="ru-RU" baseline="0" dirty="0" smtClean="0"/>
                        <a:t> количества трудовых мигрантов (в этом месте хорошо бы дать ссылки на статьи об этом в авторитетных источниках)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Возможность (адаптация продуктов или сервиса компании</a:t>
                      </a:r>
                      <a:r>
                        <a:rPr lang="ru-RU" baseline="0" dirty="0" smtClean="0"/>
                        <a:t> под их потребности)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Изменение ассортимента,</a:t>
                      </a:r>
                      <a:r>
                        <a:rPr lang="ru-RU" baseline="0" dirty="0" smtClean="0"/>
                        <a:t> узбекская (и другие языки) линия </a:t>
                      </a:r>
                      <a:r>
                        <a:rPr lang="ru-RU" baseline="0" dirty="0" err="1" smtClean="0"/>
                        <a:t>колл</a:t>
                      </a:r>
                      <a:r>
                        <a:rPr lang="ru-RU" baseline="0" dirty="0" smtClean="0"/>
                        <a:t>-центра, сайт на языках стран СНГ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r>
                        <a:rPr lang="ru-RU" baseline="0" dirty="0" smtClean="0"/>
                        <a:t> так далее....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486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Почему </a:t>
            </a:r>
            <a:r>
              <a:rPr lang="en-US" dirty="0" smtClean="0"/>
              <a:t>PEST-</a:t>
            </a:r>
            <a:r>
              <a:rPr lang="ru-RU" dirty="0" smtClean="0"/>
              <a:t>анализ надо обновлять каждую неделю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Если Вы сейчас сядете и запишете </a:t>
            </a:r>
            <a:r>
              <a:rPr lang="en-US" dirty="0" smtClean="0"/>
              <a:t>PEST-</a:t>
            </a:r>
            <a:r>
              <a:rPr lang="ru-RU" dirty="0" smtClean="0"/>
              <a:t>анализ, он получится примерно такой же, как у Ваших конкурентов (качество низкое, факторы выявили самые поверхностные)</a:t>
            </a:r>
          </a:p>
          <a:p>
            <a:r>
              <a:rPr lang="ru-RU" dirty="0" smtClean="0"/>
              <a:t>Регулярное обновление </a:t>
            </a:r>
            <a:r>
              <a:rPr lang="en-US" dirty="0" smtClean="0"/>
              <a:t>PEST-</a:t>
            </a:r>
            <a:r>
              <a:rPr lang="ru-RU" dirty="0" smtClean="0"/>
              <a:t>анализа каждую неделю гарантирует, что Вы будете со временем замечать более глубокие факторы-тенденции, которые не заметны сразу.</a:t>
            </a:r>
          </a:p>
        </p:txBody>
      </p:sp>
    </p:spTree>
    <p:extLst>
      <p:ext uri="{BB962C8B-B14F-4D97-AF65-F5344CB8AC3E}">
        <p14:creationId xmlns:p14="http://schemas.microsoft.com/office/powerpoint/2010/main" val="2132899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Возможное применение </a:t>
            </a:r>
            <a:r>
              <a:rPr lang="en-US" dirty="0" smtClean="0"/>
              <a:t>PEST-</a:t>
            </a:r>
            <a:r>
              <a:rPr lang="ru-RU" dirty="0" smtClean="0"/>
              <a:t>анализа «обратным способом»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Часто в отделе маркетинга или у руководства возникает какая-то идея («а давайте сделаем вот это»)</a:t>
            </a:r>
          </a:p>
          <a:p>
            <a:r>
              <a:rPr lang="ru-RU" dirty="0" smtClean="0"/>
              <a:t>В таком случае лучше заново заглянуть в </a:t>
            </a:r>
            <a:r>
              <a:rPr lang="en-US" dirty="0" smtClean="0"/>
              <a:t>PEST-</a:t>
            </a:r>
            <a:r>
              <a:rPr lang="ru-RU" dirty="0" smtClean="0"/>
              <a:t>анализ и задаться вопросом:</a:t>
            </a:r>
          </a:p>
          <a:p>
            <a:pPr lvl="1"/>
            <a:r>
              <a:rPr lang="ru-RU" dirty="0" smtClean="0"/>
              <a:t>Какой из перечисленных факторов «поддерживает» данную идею</a:t>
            </a:r>
          </a:p>
          <a:p>
            <a:pPr lvl="1"/>
            <a:r>
              <a:rPr lang="ru-RU" dirty="0" smtClean="0"/>
              <a:t>Если такого нет – «может быть что-то упустили?»</a:t>
            </a:r>
          </a:p>
          <a:p>
            <a:pPr lvl="1"/>
            <a:r>
              <a:rPr lang="ru-RU" dirty="0" smtClean="0"/>
              <a:t>Если в </a:t>
            </a:r>
            <a:r>
              <a:rPr lang="en-US" dirty="0" smtClean="0"/>
              <a:t>PEST</a:t>
            </a:r>
            <a:r>
              <a:rPr lang="ru-RU" dirty="0" smtClean="0"/>
              <a:t>-анализе НЕ находится ничего в поддержку этой идеи, скорее всего ее не нужно реализовывать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67803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432</Words>
  <Application>Microsoft Macintosh PowerPoint</Application>
  <PresentationFormat>Экран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Как сделать PEST-анализ</vt:lpstr>
      <vt:lpstr>PEST-анализ</vt:lpstr>
      <vt:lpstr>Два слова о PEST-анализе</vt:lpstr>
      <vt:lpstr>Место PEST-анализа в процессе разработки стратегии</vt:lpstr>
      <vt:lpstr>Создание PEST-анализа</vt:lpstr>
      <vt:lpstr>Пример </vt:lpstr>
      <vt:lpstr>Почему PEST-анализ надо обновлять каждую неделю</vt:lpstr>
      <vt:lpstr>Возможное применение PEST-анализа «обратным способом»</vt:lpstr>
    </vt:vector>
  </TitlesOfParts>
  <Manager/>
  <Company>Проект "Слайдики" компании "Стар Консалтинг"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PEST-анализ</dc:title>
  <dc:subject/>
  <dc:creator>Евгений Скрипник</dc:creator>
  <cp:keywords>pest, маркетинг, пест</cp:keywords>
  <dc:description>Смотрите еще материалы для тренингов по другим темам на сайте slidiki.ru</dc:description>
  <cp:lastModifiedBy>Евгений Скрипник</cp:lastModifiedBy>
  <cp:revision>64</cp:revision>
  <dcterms:created xsi:type="dcterms:W3CDTF">2013-06-16T03:27:48Z</dcterms:created>
  <dcterms:modified xsi:type="dcterms:W3CDTF">2015-06-12T04:07:38Z</dcterms:modified>
  <cp:category/>
</cp:coreProperties>
</file>