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72" r:id="rId26"/>
    <p:sldId id="273" r:id="rId27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142" autoAdjust="0"/>
  </p:normalViewPr>
  <p:slideViewPr>
    <p:cSldViewPr snapToGrid="0" snapToObjects="1">
      <p:cViewPr varScale="1">
        <p:scale>
          <a:sx n="111" d="100"/>
          <a:sy n="111" d="100"/>
        </p:scale>
        <p:origin x="-15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97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50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4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2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9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43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51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798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05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98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1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8A4C2-D367-5642-B27B-741FF6EB7685}" type="datetimeFigureOut">
              <a:rPr lang="ru-RU" smtClean="0"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92274-3A41-1447-AA5E-51BC2E23E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046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Финансы для </a:t>
            </a:r>
            <a:r>
              <a:rPr lang="ru-RU" dirty="0" err="1" smtClean="0"/>
              <a:t>нефинансистов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Основы финансовой отчетности и терминологии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75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убытках – практический смысл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Показывает, прибыльно ли работает компания, насколько и за счет каких статей затрат (доходы и расходы) эта прибыль была сформирована</a:t>
            </a:r>
          </a:p>
          <a:p>
            <a:r>
              <a:rPr lang="ru-RU" dirty="0" smtClean="0"/>
              <a:t>Иногда называют «отчетом о финансовых результатах»</a:t>
            </a:r>
          </a:p>
          <a:p>
            <a:r>
              <a:rPr lang="ru-RU" dirty="0" smtClean="0"/>
              <a:t>Важно понимать: НЕ ВСЕ поступления денежных средств в/из компании отражаются в этом отчете.</a:t>
            </a:r>
            <a:r>
              <a:rPr lang="ru-RU" dirty="0"/>
              <a:t> </a:t>
            </a:r>
            <a:r>
              <a:rPr lang="ru-RU" dirty="0" smtClean="0"/>
              <a:t>Только то, что имеет отношение к созданию прибыли или получению убытка.</a:t>
            </a:r>
          </a:p>
          <a:p>
            <a:r>
              <a:rPr lang="ru-RU" dirty="0" smtClean="0"/>
              <a:t>Примеры:</a:t>
            </a:r>
          </a:p>
          <a:p>
            <a:pPr lvl="1"/>
            <a:r>
              <a:rPr lang="ru-RU" dirty="0" smtClean="0"/>
              <a:t>Покупка станка за 100 000 рублей не отражается в нем</a:t>
            </a:r>
          </a:p>
          <a:p>
            <a:pPr lvl="2"/>
            <a:r>
              <a:rPr lang="ru-RU" dirty="0" smtClean="0"/>
              <a:t>Потому что с точки зрения учета это не «убыток». Мы его купили за 100 000 и можем продать за 100 000 (или за меньшую стоимость с учетом амортизации). </a:t>
            </a:r>
          </a:p>
          <a:p>
            <a:pPr lvl="1"/>
            <a:r>
              <a:rPr lang="ru-RU" dirty="0" smtClean="0"/>
              <a:t>Получение кредита на 100 000 рублей не отражается в нем</a:t>
            </a:r>
          </a:p>
          <a:p>
            <a:pPr lvl="2"/>
            <a:r>
              <a:rPr lang="ru-RU" dirty="0" smtClean="0"/>
              <a:t>Потому что это не «прибыль». Мы получили 100 000, но должны вернуть их (или 100 000 рублей сейчас, или 110 000 рублей через год)</a:t>
            </a:r>
          </a:p>
        </p:txBody>
      </p:sp>
    </p:spTree>
    <p:extLst>
      <p:ext uri="{BB962C8B-B14F-4D97-AF65-F5344CB8AC3E}">
        <p14:creationId xmlns:p14="http://schemas.microsoft.com/office/powerpoint/2010/main" val="2218235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убытках - структура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(+) Доходы от основной деятельности (</a:t>
            </a:r>
            <a:r>
              <a:rPr lang="en-US" dirty="0" smtClean="0"/>
              <a:t>operational revenue</a:t>
            </a:r>
            <a:r>
              <a:rPr lang="ru-RU" dirty="0" smtClean="0"/>
              <a:t> «</a:t>
            </a:r>
            <a:r>
              <a:rPr lang="ru-RU" dirty="0" err="1" smtClean="0"/>
              <a:t>оперейшнл</a:t>
            </a:r>
            <a:r>
              <a:rPr lang="ru-RU" dirty="0" smtClean="0"/>
              <a:t> </a:t>
            </a:r>
            <a:r>
              <a:rPr lang="ru-RU" dirty="0" err="1" smtClean="0"/>
              <a:t>ревенью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</a:p>
          <a:p>
            <a:r>
              <a:rPr lang="ru-RU" dirty="0" smtClean="0"/>
              <a:t>(-) Прямые расходы (</a:t>
            </a:r>
            <a:r>
              <a:rPr lang="en-US" dirty="0" smtClean="0"/>
              <a:t>direct costs</a:t>
            </a:r>
            <a:r>
              <a:rPr lang="ru-RU" dirty="0" smtClean="0"/>
              <a:t> «</a:t>
            </a:r>
            <a:r>
              <a:rPr lang="ru-RU" dirty="0" err="1" smtClean="0"/>
              <a:t>директ</a:t>
            </a:r>
            <a:r>
              <a:rPr lang="ru-RU" dirty="0" smtClean="0"/>
              <a:t> </a:t>
            </a:r>
            <a:r>
              <a:rPr lang="ru-RU" dirty="0" err="1" smtClean="0"/>
              <a:t>костс</a:t>
            </a:r>
            <a:r>
              <a:rPr lang="ru-RU" dirty="0" smtClean="0"/>
              <a:t>»</a:t>
            </a:r>
            <a:r>
              <a:rPr lang="en-US" dirty="0" smtClean="0"/>
              <a:t>) – </a:t>
            </a:r>
            <a:r>
              <a:rPr lang="ru-RU" dirty="0" smtClean="0"/>
              <a:t>сырье и комплектующие. Иногда называют «себестоимостью проданных товаров» (</a:t>
            </a:r>
            <a:r>
              <a:rPr lang="en-US" dirty="0" smtClean="0"/>
              <a:t>cost of goods sold</a:t>
            </a:r>
            <a:r>
              <a:rPr lang="ru-RU" dirty="0" smtClean="0"/>
              <a:t> «</a:t>
            </a:r>
            <a:r>
              <a:rPr lang="ru-RU" dirty="0" err="1" smtClean="0"/>
              <a:t>кост</a:t>
            </a:r>
            <a:r>
              <a:rPr lang="ru-RU" dirty="0" smtClean="0"/>
              <a:t> оф </a:t>
            </a:r>
            <a:r>
              <a:rPr lang="ru-RU" dirty="0" err="1" smtClean="0"/>
              <a:t>гудз</a:t>
            </a:r>
            <a:r>
              <a:rPr lang="ru-RU" dirty="0" smtClean="0"/>
              <a:t> </a:t>
            </a:r>
            <a:r>
              <a:rPr lang="ru-RU" dirty="0" err="1" smtClean="0"/>
              <a:t>солд</a:t>
            </a:r>
            <a:r>
              <a:rPr lang="ru-RU" dirty="0" smtClean="0"/>
              <a:t>»</a:t>
            </a:r>
            <a:r>
              <a:rPr lang="en-US" dirty="0" smtClean="0"/>
              <a:t>, COGS)</a:t>
            </a:r>
          </a:p>
          <a:p>
            <a:r>
              <a:rPr lang="en-US" dirty="0" smtClean="0"/>
              <a:t>(=) </a:t>
            </a:r>
            <a:r>
              <a:rPr lang="ru-RU" dirty="0" smtClean="0"/>
              <a:t>Валовая маржа (</a:t>
            </a:r>
            <a:r>
              <a:rPr lang="en-US" dirty="0" smtClean="0"/>
              <a:t>gross margin</a:t>
            </a:r>
            <a:r>
              <a:rPr lang="ru-RU" dirty="0" smtClean="0"/>
              <a:t> «гросс </a:t>
            </a:r>
            <a:r>
              <a:rPr lang="ru-RU" dirty="0" err="1" smtClean="0"/>
              <a:t>марджин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0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убытках – структура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(=) </a:t>
            </a:r>
            <a:r>
              <a:rPr lang="ru-RU" dirty="0" smtClean="0"/>
              <a:t>Валовая маржа (</a:t>
            </a:r>
            <a:r>
              <a:rPr lang="en-US" dirty="0" smtClean="0"/>
              <a:t>gross margin)</a:t>
            </a:r>
            <a:endParaRPr lang="ru-RU" dirty="0" smtClean="0"/>
          </a:p>
          <a:p>
            <a:r>
              <a:rPr lang="ru-RU" dirty="0" smtClean="0"/>
              <a:t>(-) Расходы на продажу, общие и административные расходы (</a:t>
            </a:r>
            <a:r>
              <a:rPr lang="en-US" dirty="0" smtClean="0"/>
              <a:t>SG&amp;A</a:t>
            </a:r>
            <a:r>
              <a:rPr lang="ru-RU" dirty="0" smtClean="0"/>
              <a:t> «эс джи эн эй»</a:t>
            </a:r>
            <a:r>
              <a:rPr lang="en-US" dirty="0" smtClean="0"/>
              <a:t> – selling, general, administrative costs)</a:t>
            </a:r>
          </a:p>
          <a:p>
            <a:r>
              <a:rPr lang="en-US" dirty="0" smtClean="0"/>
              <a:t>(=) </a:t>
            </a:r>
            <a:r>
              <a:rPr lang="ru-RU" dirty="0" smtClean="0"/>
              <a:t>Прибыль без учета налога,</a:t>
            </a:r>
            <a:r>
              <a:rPr lang="en-US" dirty="0" smtClean="0"/>
              <a:t> </a:t>
            </a:r>
            <a:r>
              <a:rPr lang="ru-RU" dirty="0" smtClean="0"/>
              <a:t>амортизации и процентов по кредитам (</a:t>
            </a:r>
            <a:r>
              <a:rPr lang="en-US" dirty="0" smtClean="0"/>
              <a:t>EBITDA </a:t>
            </a:r>
            <a:r>
              <a:rPr lang="ru-RU" dirty="0" smtClean="0"/>
              <a:t>«</a:t>
            </a:r>
            <a:r>
              <a:rPr lang="ru-RU" dirty="0" err="1" smtClean="0"/>
              <a:t>ебитда</a:t>
            </a:r>
            <a:r>
              <a:rPr lang="ru-RU" dirty="0" smtClean="0"/>
              <a:t>» </a:t>
            </a:r>
            <a:r>
              <a:rPr lang="en-US" dirty="0" smtClean="0"/>
              <a:t>–</a:t>
            </a:r>
            <a:r>
              <a:rPr lang="ru-RU" dirty="0" smtClean="0"/>
              <a:t> </a:t>
            </a:r>
            <a:r>
              <a:rPr lang="en-US" dirty="0" smtClean="0"/>
              <a:t>earnings before Interests, Taxes, Depreciation and Amortization)</a:t>
            </a:r>
            <a:endParaRPr lang="ru-RU" dirty="0" smtClean="0"/>
          </a:p>
          <a:p>
            <a:pPr lvl="1"/>
            <a:r>
              <a:rPr lang="ru-RU" dirty="0" smtClean="0"/>
              <a:t>Иногда </a:t>
            </a:r>
            <a:r>
              <a:rPr lang="en-US" dirty="0" smtClean="0"/>
              <a:t>EBITDA </a:t>
            </a:r>
            <a:r>
              <a:rPr lang="ru-RU" dirty="0" smtClean="0"/>
              <a:t>переводят как «операционная прибыль (</a:t>
            </a:r>
            <a:r>
              <a:rPr lang="en-US" dirty="0" smtClean="0"/>
              <a:t>EBIT) </a:t>
            </a:r>
            <a:r>
              <a:rPr lang="ru-RU" dirty="0" smtClean="0"/>
              <a:t>без учета амортизации»</a:t>
            </a:r>
            <a:endParaRPr lang="en-US" dirty="0" smtClean="0"/>
          </a:p>
          <a:p>
            <a:pPr lvl="1"/>
            <a:r>
              <a:rPr lang="ru-RU" dirty="0" smtClean="0"/>
              <a:t>В наше время уже практически постоянно используют слово </a:t>
            </a:r>
            <a:r>
              <a:rPr lang="en-US" dirty="0" smtClean="0"/>
              <a:t>EBITDA </a:t>
            </a:r>
            <a:r>
              <a:rPr lang="ru-RU" dirty="0" smtClean="0"/>
              <a:t>без перевода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651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прибылях и убытках – структура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(=) </a:t>
            </a:r>
            <a:r>
              <a:rPr lang="ru-RU" dirty="0" smtClean="0"/>
              <a:t>Прибыль без учета налога,</a:t>
            </a:r>
            <a:r>
              <a:rPr lang="en-US" dirty="0" smtClean="0"/>
              <a:t> </a:t>
            </a:r>
            <a:r>
              <a:rPr lang="ru-RU" dirty="0" smtClean="0"/>
              <a:t>амортизации и процентов по кредитам</a:t>
            </a:r>
          </a:p>
          <a:p>
            <a:r>
              <a:rPr lang="ru-RU" dirty="0" smtClean="0"/>
              <a:t>(-) Амортизация</a:t>
            </a:r>
          </a:p>
          <a:p>
            <a:r>
              <a:rPr lang="ru-RU" dirty="0" smtClean="0"/>
              <a:t>(=) Операционная прибыль (</a:t>
            </a:r>
            <a:r>
              <a:rPr lang="en-US" dirty="0" smtClean="0"/>
              <a:t>EBIT</a:t>
            </a:r>
            <a:r>
              <a:rPr lang="ru-RU" dirty="0" smtClean="0"/>
              <a:t> «</a:t>
            </a:r>
            <a:r>
              <a:rPr lang="ru-RU" dirty="0" err="1" smtClean="0"/>
              <a:t>ебит</a:t>
            </a:r>
            <a:r>
              <a:rPr lang="ru-RU" dirty="0" smtClean="0"/>
              <a:t>»</a:t>
            </a:r>
            <a:r>
              <a:rPr lang="en-US" dirty="0" smtClean="0"/>
              <a:t> – earnings before interests and taxes)</a:t>
            </a:r>
          </a:p>
          <a:p>
            <a:r>
              <a:rPr lang="en-US" dirty="0" smtClean="0"/>
              <a:t>(-)</a:t>
            </a:r>
            <a:r>
              <a:rPr lang="ru-RU" dirty="0" smtClean="0"/>
              <a:t> Прочие (</a:t>
            </a:r>
            <a:r>
              <a:rPr lang="ru-RU" dirty="0" err="1" smtClean="0"/>
              <a:t>внеоперационные</a:t>
            </a:r>
            <a:r>
              <a:rPr lang="ru-RU" dirty="0" smtClean="0"/>
              <a:t>) доходы и расходы</a:t>
            </a:r>
          </a:p>
          <a:p>
            <a:r>
              <a:rPr lang="ru-RU" dirty="0" smtClean="0"/>
              <a:t>(-) проценты по кредитам</a:t>
            </a:r>
            <a:endParaRPr lang="en-US" dirty="0" smtClean="0"/>
          </a:p>
          <a:p>
            <a:r>
              <a:rPr lang="en-US" dirty="0" smtClean="0"/>
              <a:t>(=) </a:t>
            </a:r>
            <a:r>
              <a:rPr lang="ru-RU" dirty="0" smtClean="0"/>
              <a:t>Прибыль до налога (</a:t>
            </a:r>
            <a:r>
              <a:rPr lang="en-US" dirty="0" smtClean="0"/>
              <a:t>EBT</a:t>
            </a:r>
            <a:r>
              <a:rPr lang="ru-RU" dirty="0" smtClean="0"/>
              <a:t> «и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ти</a:t>
            </a:r>
            <a:r>
              <a:rPr lang="ru-RU" dirty="0" smtClean="0"/>
              <a:t>»</a:t>
            </a:r>
            <a:r>
              <a:rPr lang="en-US" dirty="0" smtClean="0"/>
              <a:t> - earnings before tax)</a:t>
            </a:r>
            <a:endParaRPr lang="ru-RU" dirty="0" smtClean="0"/>
          </a:p>
          <a:p>
            <a:r>
              <a:rPr lang="ru-RU" dirty="0" smtClean="0"/>
              <a:t>(</a:t>
            </a:r>
            <a:r>
              <a:rPr lang="en-US" dirty="0" smtClean="0"/>
              <a:t>-) </a:t>
            </a:r>
            <a:r>
              <a:rPr lang="ru-RU" dirty="0" smtClean="0"/>
              <a:t>Налог на прибыль (</a:t>
            </a:r>
            <a:r>
              <a:rPr lang="en-US" dirty="0" smtClean="0"/>
              <a:t>income tax</a:t>
            </a:r>
            <a:r>
              <a:rPr lang="ru-RU" dirty="0" smtClean="0"/>
              <a:t> «инкам такс»</a:t>
            </a:r>
            <a:r>
              <a:rPr lang="en-US" dirty="0" smtClean="0"/>
              <a:t>)</a:t>
            </a:r>
          </a:p>
          <a:p>
            <a:r>
              <a:rPr lang="en-US" dirty="0" smtClean="0"/>
              <a:t>(=) </a:t>
            </a:r>
            <a:r>
              <a:rPr lang="ru-RU" dirty="0" smtClean="0"/>
              <a:t>Чистая прибыль (</a:t>
            </a:r>
            <a:r>
              <a:rPr lang="en-US" dirty="0" smtClean="0"/>
              <a:t>net income</a:t>
            </a:r>
            <a:r>
              <a:rPr lang="ru-RU" dirty="0" smtClean="0"/>
              <a:t> «нет инкам»</a:t>
            </a:r>
            <a:r>
              <a:rPr lang="en-US" dirty="0" smtClean="0"/>
              <a:t>, net earnings</a:t>
            </a:r>
            <a:r>
              <a:rPr lang="ru-RU" dirty="0" smtClean="0"/>
              <a:t> «нет </a:t>
            </a:r>
            <a:r>
              <a:rPr lang="ru-RU" dirty="0" err="1" smtClean="0"/>
              <a:t>ёнингс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873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Важность параметра </a:t>
            </a:r>
            <a:r>
              <a:rPr lang="en-US" dirty="0" smtClean="0"/>
              <a:t>EBITDA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332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Традиционно считается одним из основных </a:t>
            </a:r>
            <a:r>
              <a:rPr lang="en-US" dirty="0" smtClean="0"/>
              <a:t>KPI</a:t>
            </a:r>
            <a:r>
              <a:rPr lang="ru-RU" dirty="0" smtClean="0"/>
              <a:t> «</a:t>
            </a:r>
            <a:r>
              <a:rPr lang="ru-RU" dirty="0" err="1" smtClean="0"/>
              <a:t>ки</a:t>
            </a:r>
            <a:r>
              <a:rPr lang="ru-RU" dirty="0" smtClean="0"/>
              <a:t> пи ай»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key performance indicator</a:t>
            </a:r>
            <a:r>
              <a:rPr lang="ru-RU" dirty="0" smtClean="0"/>
              <a:t> «</a:t>
            </a:r>
            <a:r>
              <a:rPr lang="ru-RU" dirty="0" err="1" smtClean="0"/>
              <a:t>ки</a:t>
            </a:r>
            <a:r>
              <a:rPr lang="ru-RU" dirty="0" smtClean="0"/>
              <a:t> </a:t>
            </a:r>
            <a:r>
              <a:rPr lang="ru-RU" dirty="0" err="1" smtClean="0"/>
              <a:t>пёфоманс</a:t>
            </a:r>
            <a:r>
              <a:rPr lang="ru-RU" dirty="0" smtClean="0"/>
              <a:t> </a:t>
            </a:r>
            <a:r>
              <a:rPr lang="ru-RU" dirty="0" err="1" smtClean="0"/>
              <a:t>индикейторз</a:t>
            </a:r>
            <a:r>
              <a:rPr lang="en-US" dirty="0" smtClean="0"/>
              <a:t>) – </a:t>
            </a:r>
            <a:r>
              <a:rPr lang="ru-RU" dirty="0" smtClean="0"/>
              <a:t>ключевых показателей деятельности компании</a:t>
            </a:r>
          </a:p>
          <a:p>
            <a:r>
              <a:rPr lang="ru-RU" dirty="0" smtClean="0"/>
              <a:t>За него обычно отвечает руководитель компании, либо руководитель филиала – за </a:t>
            </a:r>
            <a:r>
              <a:rPr lang="en-US" dirty="0" smtClean="0"/>
              <a:t>EBITDA </a:t>
            </a:r>
            <a:r>
              <a:rPr lang="ru-RU" dirty="0" smtClean="0"/>
              <a:t>филиала</a:t>
            </a:r>
          </a:p>
          <a:p>
            <a:r>
              <a:rPr lang="ru-RU" dirty="0" smtClean="0"/>
              <a:t>Почему?</a:t>
            </a:r>
          </a:p>
          <a:p>
            <a:pPr lvl="1"/>
            <a:r>
              <a:rPr lang="ru-RU" dirty="0" smtClean="0"/>
              <a:t>Прибыль без учета налога, амортизации и процентов по кредиту</a:t>
            </a:r>
          </a:p>
          <a:p>
            <a:pPr lvl="1"/>
            <a:r>
              <a:rPr lang="ru-RU" dirty="0" smtClean="0"/>
              <a:t>Налог на прибыль не зависит от руководителя (установлен государством)</a:t>
            </a:r>
          </a:p>
          <a:p>
            <a:pPr lvl="1"/>
            <a:r>
              <a:rPr lang="ru-RU" dirty="0" smtClean="0"/>
              <a:t>Размер амортизации установлен правилами бухгалтерского учета и подобными законодательными актами – не зависит от руководителя</a:t>
            </a:r>
          </a:p>
          <a:p>
            <a:pPr lvl="1"/>
            <a:r>
              <a:rPr lang="ru-RU" dirty="0" smtClean="0"/>
              <a:t>Проценты по кредитам зависят от экономической ситуации в стране (слабо зависят от руководителя)</a:t>
            </a:r>
          </a:p>
          <a:p>
            <a:pPr lvl="1"/>
            <a:r>
              <a:rPr lang="ru-RU" dirty="0" smtClean="0"/>
              <a:t>А вот цена товара (доход), затраты на его производство и сырье для него, расходы на продажу, общие и административные расходы – зависят от принятых руководителем решений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4337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значений в %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Большое внимание в управлении придается таким показателям как:</a:t>
            </a:r>
          </a:p>
          <a:p>
            <a:pPr lvl="1"/>
            <a:r>
              <a:rPr lang="ru-RU" dirty="0" smtClean="0"/>
              <a:t>Валовая </a:t>
            </a:r>
            <a:r>
              <a:rPr lang="ru-RU" dirty="0" err="1" smtClean="0"/>
              <a:t>маржинальность</a:t>
            </a:r>
            <a:r>
              <a:rPr lang="ru-RU" dirty="0" smtClean="0"/>
              <a:t> (</a:t>
            </a:r>
            <a:r>
              <a:rPr lang="en-US" dirty="0" smtClean="0"/>
              <a:t>Gross Margin, %) –</a:t>
            </a:r>
            <a:r>
              <a:rPr lang="ru-RU" dirty="0" smtClean="0"/>
              <a:t>отношени</a:t>
            </a:r>
            <a:r>
              <a:rPr lang="ru-RU" dirty="0"/>
              <a:t>е</a:t>
            </a:r>
            <a:r>
              <a:rPr lang="ru-RU" dirty="0" smtClean="0"/>
              <a:t> валовой маржи к доходам в %</a:t>
            </a:r>
          </a:p>
          <a:p>
            <a:pPr lvl="1"/>
            <a:r>
              <a:rPr lang="ru-RU" dirty="0" err="1" smtClean="0"/>
              <a:t>Маржинальность</a:t>
            </a:r>
            <a:r>
              <a:rPr lang="ru-RU" dirty="0" smtClean="0"/>
              <a:t> по </a:t>
            </a:r>
            <a:r>
              <a:rPr lang="en-US" dirty="0" smtClean="0"/>
              <a:t>EBITDA</a:t>
            </a:r>
            <a:r>
              <a:rPr lang="ru-RU" dirty="0" smtClean="0"/>
              <a:t> (</a:t>
            </a:r>
            <a:r>
              <a:rPr lang="en-US" dirty="0" smtClean="0"/>
              <a:t>EBITDA</a:t>
            </a:r>
            <a:r>
              <a:rPr lang="ru-RU" dirty="0" smtClean="0"/>
              <a:t> </a:t>
            </a:r>
            <a:r>
              <a:rPr lang="en-US" dirty="0" smtClean="0"/>
              <a:t>Margin, </a:t>
            </a:r>
            <a:r>
              <a:rPr lang="ru-RU" dirty="0" smtClean="0"/>
              <a:t>%)</a:t>
            </a:r>
            <a:r>
              <a:rPr lang="en-US" dirty="0" smtClean="0"/>
              <a:t> –</a:t>
            </a:r>
            <a:r>
              <a:rPr lang="ru-RU" dirty="0" smtClean="0"/>
              <a:t> отношение </a:t>
            </a:r>
            <a:r>
              <a:rPr lang="en-US" dirty="0" smtClean="0"/>
              <a:t>EBITDA </a:t>
            </a:r>
            <a:r>
              <a:rPr lang="ru-RU" dirty="0" smtClean="0"/>
              <a:t>к доходам в %</a:t>
            </a:r>
          </a:p>
          <a:p>
            <a:r>
              <a:rPr lang="ru-RU" dirty="0" smtClean="0"/>
              <a:t>Также на соотношение в % к выручке смотрят и по основным затратам</a:t>
            </a:r>
          </a:p>
          <a:p>
            <a:pPr lvl="1"/>
            <a:r>
              <a:rPr lang="ru-RU" dirty="0" smtClean="0"/>
              <a:t>Например, типичный вопрос, который может задать финансовый директор, это «в нашей индустрии у всех рекламный бюджет составляет не более 6% от выручки, а вы закладываете 8% на следующий год – почему?»</a:t>
            </a:r>
          </a:p>
          <a:p>
            <a:r>
              <a:rPr lang="ru-RU" dirty="0" smtClean="0"/>
              <a:t>Это позволяет легко проводить сравнение между разными компаниями одного сектора – считается, что они не могут кардинально различаться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2033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за что отвечает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Доходы</a:t>
            </a:r>
          </a:p>
          <a:p>
            <a:pPr lvl="1"/>
            <a:r>
              <a:rPr lang="ru-RU" sz="2000" dirty="0" smtClean="0"/>
              <a:t>Прямые затраты (поставщики, сырье)</a:t>
            </a:r>
          </a:p>
          <a:p>
            <a:r>
              <a:rPr lang="ru-RU" sz="2400" dirty="0" smtClean="0"/>
              <a:t>Валовая маржа</a:t>
            </a:r>
          </a:p>
          <a:p>
            <a:pPr lvl="1"/>
            <a:r>
              <a:rPr lang="ru-RU" sz="2000" dirty="0" smtClean="0"/>
              <a:t>Расходы на продажу, административные, общие расходы</a:t>
            </a:r>
          </a:p>
          <a:p>
            <a:r>
              <a:rPr lang="en-US" sz="2400" dirty="0" smtClean="0"/>
              <a:t>EBITDA</a:t>
            </a:r>
          </a:p>
          <a:p>
            <a:pPr lvl="1"/>
            <a:r>
              <a:rPr lang="ru-RU" sz="2000" dirty="0" smtClean="0"/>
              <a:t>Амортизация, налог на прибыль, проценты по кредитам</a:t>
            </a:r>
          </a:p>
          <a:p>
            <a:r>
              <a:rPr lang="ru-RU" sz="2400" dirty="0" smtClean="0"/>
              <a:t>Чистая прибыль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Упражнение: предложите группе подумать и сообщить, за какие из указанных показателей (за их увеличение или или уменьшение) должны отвечать какие подразделения в компании, и что они могут сделать, чтобы этого добиться</a:t>
            </a:r>
          </a:p>
        </p:txBody>
      </p:sp>
    </p:spTree>
    <p:extLst>
      <p:ext uri="{BB962C8B-B14F-4D97-AF65-F5344CB8AC3E}">
        <p14:creationId xmlns:p14="http://schemas.microsoft.com/office/powerpoint/2010/main" val="993680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движении денежных средств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Операционная деятельность</a:t>
            </a:r>
          </a:p>
          <a:p>
            <a:pPr marL="457200" lvl="1" indent="0">
              <a:buNone/>
            </a:pPr>
            <a:r>
              <a:rPr lang="ru-RU" dirty="0" smtClean="0"/>
              <a:t>(+) Продажа товаров, услуг</a:t>
            </a:r>
          </a:p>
          <a:p>
            <a:pPr marL="457200" lvl="1" indent="0">
              <a:buNone/>
            </a:pPr>
            <a:r>
              <a:rPr lang="ru-RU" dirty="0" smtClean="0"/>
              <a:t>(-) Расходы на сырье, персонал, рекламу, аренду и т.д.</a:t>
            </a:r>
          </a:p>
          <a:p>
            <a:pPr marL="457200" lvl="1" indent="0">
              <a:buNone/>
            </a:pPr>
            <a:r>
              <a:rPr lang="ru-RU" dirty="0" smtClean="0"/>
              <a:t>(=) Денежный поток от основной деятельности</a:t>
            </a:r>
          </a:p>
          <a:p>
            <a:r>
              <a:rPr lang="ru-RU" dirty="0" smtClean="0"/>
              <a:t>Инвестиционная деятельность</a:t>
            </a:r>
          </a:p>
          <a:p>
            <a:pPr marL="457200" lvl="1" indent="0">
              <a:buNone/>
            </a:pPr>
            <a:r>
              <a:rPr lang="ru-RU" dirty="0" smtClean="0"/>
              <a:t>(+) Продажа оборудования, зданий, сооружений, ценных бумаг</a:t>
            </a:r>
          </a:p>
          <a:p>
            <a:pPr marL="457200" lvl="1" indent="0">
              <a:buNone/>
            </a:pPr>
            <a:r>
              <a:rPr lang="ru-RU" dirty="0" smtClean="0"/>
              <a:t>(-) Капитальные затраты (вложение в здания, сооружения, оборудование – </a:t>
            </a:r>
            <a:r>
              <a:rPr lang="en-US" dirty="0" smtClean="0"/>
              <a:t>Capital Expenditures – </a:t>
            </a:r>
            <a:r>
              <a:rPr lang="en-US" dirty="0" err="1" smtClean="0"/>
              <a:t>CapEx</a:t>
            </a:r>
            <a:r>
              <a:rPr lang="ru-RU" dirty="0" smtClean="0"/>
              <a:t> «</a:t>
            </a:r>
            <a:r>
              <a:rPr lang="ru-RU" dirty="0" err="1" smtClean="0"/>
              <a:t>капекс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, приобретение ценных бумаг</a:t>
            </a:r>
          </a:p>
          <a:p>
            <a:pPr marL="457200" lvl="1" indent="0">
              <a:buNone/>
            </a:pPr>
            <a:r>
              <a:rPr lang="ru-RU" dirty="0" smtClean="0"/>
              <a:t>(=) Денежный поток от инвестиционной деятельности</a:t>
            </a:r>
          </a:p>
          <a:p>
            <a:r>
              <a:rPr lang="ru-RU" dirty="0" smtClean="0"/>
              <a:t>Финансовая деятельность</a:t>
            </a:r>
          </a:p>
          <a:p>
            <a:pPr marL="457200" lvl="1" indent="0">
              <a:buNone/>
            </a:pPr>
            <a:r>
              <a:rPr lang="ru-RU" dirty="0" smtClean="0"/>
              <a:t>(+) Получение кредитов</a:t>
            </a:r>
          </a:p>
          <a:p>
            <a:pPr marL="457200" lvl="1" indent="0">
              <a:buNone/>
            </a:pPr>
            <a:r>
              <a:rPr lang="ru-RU" dirty="0" smtClean="0"/>
              <a:t>(-) Возврат кредитов и процентов по кредитам</a:t>
            </a:r>
          </a:p>
          <a:p>
            <a:pPr marL="457200" lvl="1" indent="0">
              <a:buNone/>
            </a:pPr>
            <a:r>
              <a:rPr lang="ru-RU" dirty="0" smtClean="0"/>
              <a:t>(=) Денежный поток от финансовой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817152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о движении денежных средств – практический смысл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Показывает, откуда в компании «берутся» деньги, и куда «уходят»</a:t>
            </a:r>
          </a:p>
          <a:p>
            <a:r>
              <a:rPr lang="ru-RU" dirty="0" smtClean="0"/>
              <a:t>Помогает спланировать деятельность так, чтобы не возникало проблем с оплатой обязательств компании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16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92667" y="274638"/>
            <a:ext cx="809413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Отчет о движении денежных средств в разных бизнесах	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Стартап</a:t>
            </a:r>
            <a:r>
              <a:rPr lang="ru-RU" dirty="0" smtClean="0"/>
              <a:t> </a:t>
            </a:r>
            <a:r>
              <a:rPr lang="ru-RU" dirty="0"/>
              <a:t>в начальной фазе: </a:t>
            </a:r>
            <a:endParaRPr lang="ru-RU" dirty="0" smtClean="0"/>
          </a:p>
          <a:p>
            <a:pPr lvl="1"/>
            <a:r>
              <a:rPr lang="ru-RU" dirty="0" smtClean="0"/>
              <a:t>весь </a:t>
            </a:r>
            <a:r>
              <a:rPr lang="ru-RU" dirty="0"/>
              <a:t>приток наличности от финансовой деятельности (получение кредитов), </a:t>
            </a:r>
            <a:endParaRPr lang="ru-RU" dirty="0" smtClean="0"/>
          </a:p>
          <a:p>
            <a:pPr lvl="1"/>
            <a:r>
              <a:rPr lang="ru-RU" dirty="0" smtClean="0"/>
              <a:t>поток </a:t>
            </a:r>
            <a:r>
              <a:rPr lang="ru-RU" dirty="0"/>
              <a:t>от операционной деятельности </a:t>
            </a:r>
            <a:r>
              <a:rPr lang="ru-RU" dirty="0" smtClean="0"/>
              <a:t>негативный</a:t>
            </a:r>
          </a:p>
          <a:p>
            <a:r>
              <a:rPr lang="ru-RU" dirty="0" err="1" smtClean="0"/>
              <a:t>Стартап</a:t>
            </a:r>
            <a:r>
              <a:rPr lang="ru-RU" dirty="0" smtClean="0"/>
              <a:t> в следующей фазе: </a:t>
            </a:r>
          </a:p>
          <a:p>
            <a:pPr lvl="1"/>
            <a:r>
              <a:rPr lang="ru-RU" dirty="0" smtClean="0"/>
              <a:t>Негативный поток от операционной деятельности (люди работают на зарплате, оплачена аренда офиса, но доходов еще нет)</a:t>
            </a:r>
          </a:p>
          <a:p>
            <a:pPr lvl="1"/>
            <a:r>
              <a:rPr lang="ru-RU" dirty="0" smtClean="0"/>
              <a:t>Негативный поток от инвестиционной деятельности (закупается оборудование и лицензии)</a:t>
            </a:r>
          </a:p>
          <a:p>
            <a:pPr lvl="1"/>
            <a:r>
              <a:rPr lang="ru-RU" dirty="0" smtClean="0"/>
              <a:t>Поток от финансовой деятельности нулевой (кредиты получены), либо положительный (кредиты продолжают поступать)</a:t>
            </a:r>
          </a:p>
          <a:p>
            <a:r>
              <a:rPr lang="ru-RU" dirty="0" smtClean="0"/>
              <a:t>Обычная деятельность:</a:t>
            </a:r>
          </a:p>
          <a:p>
            <a:pPr lvl="1"/>
            <a:r>
              <a:rPr lang="ru-RU" dirty="0" smtClean="0"/>
              <a:t>Поток от операционной деятельности положительный</a:t>
            </a:r>
          </a:p>
          <a:p>
            <a:pPr lvl="1"/>
            <a:r>
              <a:rPr lang="ru-RU" dirty="0" smtClean="0"/>
              <a:t>От инвестиционной деятельности – может быть и отрицательным (закупается оборудование) и положительным (продается зданием)</a:t>
            </a:r>
          </a:p>
          <a:p>
            <a:pPr lvl="1"/>
            <a:r>
              <a:rPr lang="ru-RU" dirty="0" smtClean="0"/>
              <a:t>От финансовой деятельности – может быть и положительным (кредиты поступают) и отрицательным (компания расплачивается по кредитам)</a:t>
            </a:r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Тренеру: не показывайте группе сразу весь слайд – предложите участникам самим концептуально «набросать» как выглядит отчет о движении денежных средств в этих ситуациях.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9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Calibri" charset="0"/>
              </a:rPr>
              <a:t>Наши договоренности</a:t>
            </a:r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>
                <a:latin typeface="Calibri" charset="0"/>
              </a:rPr>
              <a:t>Участвовать, а не отмалчиваться</a:t>
            </a:r>
          </a:p>
          <a:p>
            <a:r>
              <a:rPr lang="ru-RU" sz="2800">
                <a:latin typeface="Calibri" charset="0"/>
              </a:rPr>
              <a:t>Сотовые телефоны: не отвечать на звонки, не пытаться проверять почту, соц.сети итд</a:t>
            </a:r>
          </a:p>
          <a:p>
            <a:r>
              <a:rPr lang="ru-RU" sz="2800">
                <a:latin typeface="Calibri" charset="0"/>
              </a:rPr>
              <a:t>Время это святое: не опаздывать  с перерыва</a:t>
            </a:r>
          </a:p>
          <a:p>
            <a:r>
              <a:rPr lang="ru-RU" sz="2800">
                <a:latin typeface="Calibri" charset="0"/>
              </a:rPr>
              <a:t>Снимаем «погоны» на время тренинга: забудьте, кто из Вас начальник, здесь все равны</a:t>
            </a:r>
          </a:p>
          <a:p>
            <a:r>
              <a:rPr lang="ru-RU" sz="2800">
                <a:solidFill>
                  <a:srgbClr val="FF0000"/>
                </a:solidFill>
                <a:latin typeface="Calibri" charset="0"/>
              </a:rPr>
              <a:t>Тренеру: подкорректируйте пункты под принятые у Вас правила</a:t>
            </a:r>
          </a:p>
        </p:txBody>
      </p:sp>
    </p:spTree>
    <p:extLst>
      <p:ext uri="{BB962C8B-B14F-4D97-AF65-F5344CB8AC3E}">
        <p14:creationId xmlns:p14="http://schemas.microsoft.com/office/powerpoint/2010/main" val="1172483221"/>
      </p:ext>
    </p:extLst>
  </p:cSld>
  <p:clrMapOvr>
    <a:masterClrMapping/>
  </p:clrMapOvr>
  <p:transition xmlns:p14="http://schemas.microsoft.com/office/powerpoint/2010/main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Взаимосвязь отчета о прибылях и убытках и о движении денежных средств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Часто возникает непонимание:</a:t>
            </a:r>
          </a:p>
          <a:p>
            <a:r>
              <a:rPr lang="ru-RU" dirty="0" smtClean="0"/>
              <a:t>Отчет о прибылях и убытках = отчету о движении денежных средств (от операционной деятельности) или нет?</a:t>
            </a:r>
          </a:p>
          <a:p>
            <a:r>
              <a:rPr lang="ru-RU" dirty="0" smtClean="0"/>
              <a:t>Они были бы идентичны, если бы все подрядчики</a:t>
            </a:r>
            <a:r>
              <a:rPr lang="ru-RU" dirty="0"/>
              <a:t> </a:t>
            </a:r>
            <a:r>
              <a:rPr lang="ru-RU" dirty="0" smtClean="0"/>
              <a:t>и заказчики рассчитывались между собой моментально с учетом выполненных работ/поставок</a:t>
            </a:r>
          </a:p>
        </p:txBody>
      </p:sp>
    </p:spTree>
    <p:extLst>
      <p:ext uri="{BB962C8B-B14F-4D97-AF65-F5344CB8AC3E}">
        <p14:creationId xmlns:p14="http://schemas.microsoft.com/office/powerpoint/2010/main" val="3032684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Заказчик подписал акт выполненных </a:t>
            </a:r>
            <a:r>
              <a:rPr lang="ru-RU" dirty="0" smtClean="0"/>
              <a:t>работ на 100 000 рублей</a:t>
            </a:r>
            <a:endParaRPr lang="ru-RU" dirty="0"/>
          </a:p>
          <a:p>
            <a:pPr lvl="1"/>
            <a:r>
              <a:rPr lang="ru-RU" dirty="0"/>
              <a:t>У подрядчика возникает </a:t>
            </a:r>
            <a:r>
              <a:rPr lang="ru-RU" dirty="0" smtClean="0"/>
              <a:t>выручка (в отчете о прибылях и убытках). Но в отчете о движении средств будет 0, пока деньги не поступят на счет.</a:t>
            </a:r>
          </a:p>
          <a:p>
            <a:pPr lvl="1"/>
            <a:r>
              <a:rPr lang="ru-RU" dirty="0" smtClean="0"/>
              <a:t>Компания может быть очень прибыльна, но не обладать достаточными средствами, чтобы нормально функционировать.</a:t>
            </a:r>
            <a:endParaRPr lang="ru-RU" dirty="0"/>
          </a:p>
          <a:p>
            <a:pPr lvl="1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749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главных вопроса финансового анализа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Компания прибыльна?</a:t>
            </a:r>
          </a:p>
          <a:p>
            <a:pPr lvl="1"/>
            <a:r>
              <a:rPr lang="ru-RU" dirty="0" smtClean="0"/>
              <a:t>Компания зарабатывает больше, чем тратит?</a:t>
            </a:r>
          </a:p>
          <a:p>
            <a:r>
              <a:rPr lang="ru-RU" dirty="0" smtClean="0"/>
              <a:t>Компания</a:t>
            </a:r>
            <a:r>
              <a:rPr lang="en-US" dirty="0" smtClean="0"/>
              <a:t> </a:t>
            </a:r>
            <a:r>
              <a:rPr lang="ru-RU" dirty="0" smtClean="0"/>
              <a:t>платежеспособна?</a:t>
            </a:r>
          </a:p>
          <a:p>
            <a:pPr lvl="1"/>
            <a:r>
              <a:rPr lang="ru-RU" dirty="0" smtClean="0"/>
              <a:t>Компания в состоянии рассчитываться по своим долгам?(грубо говоря – компания стоит больше, чем она должна)</a:t>
            </a:r>
          </a:p>
          <a:p>
            <a:r>
              <a:rPr lang="ru-RU" dirty="0" smtClean="0"/>
              <a:t>У компании достаточно ликвидности?</a:t>
            </a:r>
          </a:p>
          <a:p>
            <a:pPr lvl="1"/>
            <a:r>
              <a:rPr lang="ru-RU" dirty="0" smtClean="0"/>
              <a:t>Компания в состоянии рассчитаться по текущим обязательствам?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Тренеру: подчеркиваем, что этот курс не рассчитан на то, чтобы сделать из слушателей экспертов по финансовому анализу, и данные сведения даются на уровне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для базового понимания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37587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Компания зарабатывает 100 000 рублей в месяц, и тратит 80 000 рублей в месяц. Она прибыльна.</a:t>
            </a:r>
          </a:p>
          <a:p>
            <a:r>
              <a:rPr lang="ru-RU" dirty="0" smtClean="0"/>
              <a:t>При этом компания владеет зданием стоимостью в 1 000 000 рублей, и она должна вернуть банкам 200 000 рублей кредитов. Она платежеспособна.</a:t>
            </a:r>
          </a:p>
          <a:p>
            <a:r>
              <a:rPr lang="ru-RU" dirty="0" smtClean="0"/>
              <a:t>Завтра у компании срок возврата 100 000 рублей кредита банку, но на счету только 10 000 рублей, а еще надо платить зарплату сотрудникам – 20 000 рублей, а ближайшее поступление от клиента 30 000 рублей ожидается только на следующей неделе. У компании недостаточно ликвидности.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965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Три базовых подхода к анализу отчетов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Вертикальный</a:t>
            </a:r>
          </a:p>
          <a:p>
            <a:pPr lvl="1"/>
            <a:r>
              <a:rPr lang="ru-RU" dirty="0" smtClean="0"/>
              <a:t>Постатейное изучение</a:t>
            </a:r>
          </a:p>
          <a:p>
            <a:pPr lvl="1"/>
            <a:r>
              <a:rPr lang="ru-RU" dirty="0" smtClean="0"/>
              <a:t>Часто - в сравнении с планом</a:t>
            </a:r>
          </a:p>
          <a:p>
            <a:pPr lvl="1"/>
            <a:r>
              <a:rPr lang="ru-RU" dirty="0" smtClean="0"/>
              <a:t>От общего к частному: от общих активов к активам по типу и так далее</a:t>
            </a:r>
          </a:p>
          <a:p>
            <a:r>
              <a:rPr lang="ru-RU" dirty="0" smtClean="0"/>
              <a:t>Горизонтальный</a:t>
            </a:r>
          </a:p>
          <a:p>
            <a:pPr lvl="1"/>
            <a:r>
              <a:rPr lang="ru-RU" dirty="0" smtClean="0"/>
              <a:t>Анализ статей в исторической перспективе или в прогнозе на будущее</a:t>
            </a:r>
          </a:p>
          <a:p>
            <a:pPr lvl="1"/>
            <a:r>
              <a:rPr lang="ru-RU" dirty="0" smtClean="0"/>
              <a:t>Почему та или иная статья растет или падает?</a:t>
            </a:r>
          </a:p>
          <a:p>
            <a:r>
              <a:rPr lang="ru-RU" dirty="0" err="1" smtClean="0"/>
              <a:t>Бенчмаркинг</a:t>
            </a:r>
            <a:endParaRPr lang="ru-RU" dirty="0" smtClean="0"/>
          </a:p>
          <a:p>
            <a:pPr lvl="1"/>
            <a:r>
              <a:rPr lang="ru-RU" dirty="0" smtClean="0"/>
              <a:t>Сравнение с другими компаниями на этом же рынке</a:t>
            </a:r>
          </a:p>
          <a:p>
            <a:pPr lvl="1"/>
            <a:r>
              <a:rPr lang="ru-RU" dirty="0" smtClean="0"/>
              <a:t>Слабо применимо к малому бизнесу, но доступно для крупных компаний, обязанных публиковать отчетность</a:t>
            </a:r>
          </a:p>
          <a:p>
            <a:pPr lvl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196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коэффициенты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Текущая ликвидность (</a:t>
            </a:r>
            <a:r>
              <a:rPr lang="en-US" dirty="0" smtClean="0"/>
              <a:t>current ratio </a:t>
            </a:r>
            <a:r>
              <a:rPr lang="ru-RU" dirty="0" smtClean="0"/>
              <a:t>«</a:t>
            </a:r>
            <a:r>
              <a:rPr lang="ru-RU" dirty="0" err="1" smtClean="0"/>
              <a:t>каррент</a:t>
            </a:r>
            <a:r>
              <a:rPr lang="ru-RU" dirty="0" smtClean="0"/>
              <a:t> </a:t>
            </a:r>
            <a:r>
              <a:rPr lang="ru-RU" dirty="0" err="1" smtClean="0"/>
              <a:t>рейшио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, иногда называют финансовой устойчивостью:</a:t>
            </a:r>
          </a:p>
          <a:p>
            <a:pPr lvl="1"/>
            <a:r>
              <a:rPr lang="ru-RU" dirty="0" smtClean="0"/>
              <a:t>Текущие активы / Краткосрочные обязательства</a:t>
            </a:r>
          </a:p>
          <a:p>
            <a:pPr lvl="1"/>
            <a:r>
              <a:rPr lang="ru-RU" dirty="0" smtClean="0"/>
              <a:t>Желательно, чтобы </a:t>
            </a:r>
            <a:r>
              <a:rPr lang="en-US" dirty="0" smtClean="0"/>
              <a:t>&gt; 1</a:t>
            </a:r>
          </a:p>
          <a:p>
            <a:r>
              <a:rPr lang="ru-RU" dirty="0" smtClean="0"/>
              <a:t>Быстрая ликвидность</a:t>
            </a:r>
            <a:r>
              <a:rPr lang="en-US" dirty="0" smtClean="0"/>
              <a:t> (quick ratio</a:t>
            </a:r>
            <a:r>
              <a:rPr lang="ru-RU" dirty="0" smtClean="0"/>
              <a:t> «</a:t>
            </a:r>
            <a:r>
              <a:rPr lang="ru-RU" dirty="0" err="1" smtClean="0"/>
              <a:t>квик</a:t>
            </a:r>
            <a:r>
              <a:rPr lang="ru-RU" dirty="0" smtClean="0"/>
              <a:t> </a:t>
            </a:r>
            <a:r>
              <a:rPr lang="ru-RU" dirty="0" err="1" smtClean="0"/>
              <a:t>рейшио</a:t>
            </a:r>
            <a:r>
              <a:rPr lang="ru-RU" dirty="0" smtClean="0"/>
              <a:t>», иногда еще говорят </a:t>
            </a:r>
            <a:r>
              <a:rPr lang="en-US" dirty="0" smtClean="0"/>
              <a:t>acid test </a:t>
            </a:r>
            <a:r>
              <a:rPr lang="ru-RU" dirty="0" smtClean="0"/>
              <a:t>«</a:t>
            </a:r>
            <a:r>
              <a:rPr lang="ru-RU" dirty="0" err="1" smtClean="0"/>
              <a:t>эйсид</a:t>
            </a:r>
            <a:r>
              <a:rPr lang="ru-RU" dirty="0" smtClean="0"/>
              <a:t> тест»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ru-RU" dirty="0" smtClean="0"/>
              <a:t>(Денежные средства + Ликвидные ценные бумаги + Дебиторская задолженность) / Текущие обязательства</a:t>
            </a:r>
          </a:p>
          <a:p>
            <a:pPr lvl="1"/>
            <a:r>
              <a:rPr lang="ru-RU" dirty="0" smtClean="0"/>
              <a:t>Желательно, чтобы </a:t>
            </a:r>
            <a:r>
              <a:rPr lang="en-US" dirty="0" smtClean="0"/>
              <a:t>&gt; 1</a:t>
            </a:r>
            <a:endParaRPr lang="ru-RU" dirty="0" smtClean="0"/>
          </a:p>
          <a:p>
            <a:r>
              <a:rPr lang="ru-RU" dirty="0" smtClean="0"/>
              <a:t>Абсолютная ликвидность (</a:t>
            </a:r>
            <a:r>
              <a:rPr lang="en-US" dirty="0" smtClean="0"/>
              <a:t>cash ratio</a:t>
            </a:r>
            <a:r>
              <a:rPr lang="ru-RU" dirty="0" smtClean="0"/>
              <a:t> «кэш </a:t>
            </a:r>
            <a:r>
              <a:rPr lang="ru-RU" dirty="0" err="1" smtClean="0"/>
              <a:t>рейшио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ru-RU" dirty="0" smtClean="0"/>
              <a:t>(Денежные средства + краткосрочные вложения) / Текущие обязательства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7509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коэффициенты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Финансовый рычаг (</a:t>
            </a:r>
            <a:r>
              <a:rPr lang="en-US" dirty="0" smtClean="0"/>
              <a:t>leverage</a:t>
            </a:r>
            <a:r>
              <a:rPr lang="ru-RU" dirty="0" smtClean="0"/>
              <a:t> «</a:t>
            </a:r>
            <a:r>
              <a:rPr lang="ru-RU" dirty="0" err="1" smtClean="0"/>
              <a:t>леверидж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</a:p>
          <a:p>
            <a:pPr lvl="1"/>
            <a:r>
              <a:rPr lang="ru-RU" dirty="0" smtClean="0"/>
              <a:t>Задолженность по кредитам / собственный капитал</a:t>
            </a:r>
          </a:p>
          <a:p>
            <a:pPr lvl="1"/>
            <a:r>
              <a:rPr lang="ru-RU" dirty="0" smtClean="0"/>
              <a:t>Желательно  </a:t>
            </a:r>
            <a:r>
              <a:rPr lang="en-US" dirty="0" smtClean="0"/>
              <a:t>~</a:t>
            </a:r>
            <a:r>
              <a:rPr lang="ru-RU" dirty="0" smtClean="0"/>
              <a:t>1.</a:t>
            </a:r>
          </a:p>
          <a:p>
            <a:r>
              <a:rPr lang="ru-RU" dirty="0"/>
              <a:t>Способность обслуживать долг</a:t>
            </a:r>
          </a:p>
          <a:p>
            <a:pPr lvl="1"/>
            <a:r>
              <a:rPr lang="ru-RU" dirty="0"/>
              <a:t>Задолженность по кредитам / </a:t>
            </a:r>
            <a:r>
              <a:rPr lang="en-US" dirty="0"/>
              <a:t>EBITDA</a:t>
            </a:r>
          </a:p>
          <a:p>
            <a:pPr lvl="1"/>
            <a:r>
              <a:rPr lang="ru-RU" dirty="0"/>
              <a:t>Сильно зависит от </a:t>
            </a:r>
            <a:r>
              <a:rPr lang="ru-RU" dirty="0" smtClean="0"/>
              <a:t>индустрии</a:t>
            </a:r>
            <a:r>
              <a:rPr lang="en-US" dirty="0" smtClean="0"/>
              <a:t> </a:t>
            </a:r>
            <a:r>
              <a:rPr lang="ru-RU" dirty="0"/>
              <a:t>и</a:t>
            </a:r>
            <a:r>
              <a:rPr lang="ru-RU" dirty="0" smtClean="0"/>
              <a:t> страны</a:t>
            </a:r>
            <a:endParaRPr lang="en-US" dirty="0" smtClean="0"/>
          </a:p>
          <a:p>
            <a:r>
              <a:rPr lang="ru-RU" dirty="0" smtClean="0"/>
              <a:t>Возврат на капитал (</a:t>
            </a:r>
            <a:r>
              <a:rPr lang="en-US" dirty="0" smtClean="0"/>
              <a:t>return on equity </a:t>
            </a:r>
            <a:r>
              <a:rPr lang="ru-RU" dirty="0" smtClean="0"/>
              <a:t>«</a:t>
            </a:r>
            <a:r>
              <a:rPr lang="ru-RU" dirty="0" err="1" smtClean="0"/>
              <a:t>ретён</a:t>
            </a:r>
            <a:r>
              <a:rPr lang="ru-RU" dirty="0" smtClean="0"/>
              <a:t> он </a:t>
            </a:r>
            <a:r>
              <a:rPr lang="ru-RU" dirty="0" err="1" smtClean="0"/>
              <a:t>эквити</a:t>
            </a:r>
            <a:r>
              <a:rPr lang="ru-RU" dirty="0" smtClean="0"/>
              <a:t>»</a:t>
            </a:r>
            <a:r>
              <a:rPr lang="en-US" dirty="0" smtClean="0"/>
              <a:t>, ROE </a:t>
            </a:r>
            <a:r>
              <a:rPr lang="ru-RU" dirty="0" smtClean="0"/>
              <a:t>«ар </a:t>
            </a:r>
            <a:r>
              <a:rPr lang="ru-RU" dirty="0" err="1" smtClean="0"/>
              <a:t>оу</a:t>
            </a:r>
            <a:r>
              <a:rPr lang="ru-RU" dirty="0" smtClean="0"/>
              <a:t> и»</a:t>
            </a:r>
            <a:r>
              <a:rPr lang="en-US" dirty="0" smtClean="0"/>
              <a:t>)</a:t>
            </a:r>
            <a:endParaRPr lang="ru-RU" dirty="0"/>
          </a:p>
          <a:p>
            <a:pPr lvl="1"/>
            <a:r>
              <a:rPr lang="ru-RU" dirty="0" smtClean="0"/>
              <a:t>Чистая прибыль / Капитал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907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тренинга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Понять, как строятся основные финансовые отчеты</a:t>
            </a:r>
          </a:p>
          <a:p>
            <a:r>
              <a:rPr lang="ru-RU" dirty="0" smtClean="0"/>
              <a:t>Усвоить базовые</a:t>
            </a:r>
            <a:r>
              <a:rPr lang="en-US" dirty="0" smtClean="0"/>
              <a:t> </a:t>
            </a:r>
            <a:r>
              <a:rPr lang="ru-RU" dirty="0" smtClean="0"/>
              <a:t>термины и </a:t>
            </a:r>
            <a:r>
              <a:rPr lang="en-US" dirty="0" smtClean="0"/>
              <a:t>KPI </a:t>
            </a:r>
            <a:r>
              <a:rPr lang="ru-RU" dirty="0" smtClean="0"/>
              <a:t>из финансового анализа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Для тренера: Базовые понятия будут дублироваться на английском языке, поскольку часто они используются как «англицизмы», без перевода</a:t>
            </a:r>
          </a:p>
        </p:txBody>
      </p:sp>
    </p:spTree>
    <p:extLst>
      <p:ext uri="{BB962C8B-B14F-4D97-AF65-F5344CB8AC3E}">
        <p14:creationId xmlns:p14="http://schemas.microsoft.com/office/powerpoint/2010/main" val="3368351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«Три кита» финансовой отчетности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Баланс (</a:t>
            </a:r>
            <a:r>
              <a:rPr lang="en-US" dirty="0" smtClean="0"/>
              <a:t>Balance sheet</a:t>
            </a:r>
            <a:r>
              <a:rPr lang="ru-RU" dirty="0" smtClean="0"/>
              <a:t> «баланс шит»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Отчет о прибылях и убытках</a:t>
            </a:r>
            <a:r>
              <a:rPr lang="en-US" dirty="0" smtClean="0"/>
              <a:t> (Profit &amp; Loss </a:t>
            </a:r>
            <a:r>
              <a:rPr lang="ru-RU" dirty="0" smtClean="0"/>
              <a:t>«профит энд </a:t>
            </a:r>
            <a:r>
              <a:rPr lang="ru-RU" dirty="0" err="1" smtClean="0"/>
              <a:t>лосс</a:t>
            </a:r>
            <a:r>
              <a:rPr lang="ru-RU" dirty="0" smtClean="0"/>
              <a:t>» или </a:t>
            </a:r>
            <a:r>
              <a:rPr lang="en-US" dirty="0" smtClean="0"/>
              <a:t>P&amp;L</a:t>
            </a:r>
            <a:r>
              <a:rPr lang="ru-RU" dirty="0" smtClean="0"/>
              <a:t>  «</a:t>
            </a:r>
            <a:r>
              <a:rPr lang="ru-RU" dirty="0" err="1" smtClean="0"/>
              <a:t>пиэнэл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Отчет о движении денежных средств</a:t>
            </a:r>
            <a:r>
              <a:rPr lang="en-US" dirty="0" smtClean="0"/>
              <a:t> (</a:t>
            </a:r>
            <a:r>
              <a:rPr lang="en-US" dirty="0" err="1" smtClean="0"/>
              <a:t>Cashflow</a:t>
            </a:r>
            <a:r>
              <a:rPr lang="ru-RU" dirty="0" smtClean="0"/>
              <a:t> – «</a:t>
            </a:r>
            <a:r>
              <a:rPr lang="ru-RU" dirty="0" err="1" smtClean="0"/>
              <a:t>кэшфлоу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41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 – практический смысл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«Снимок» финансового состояния компании в определенный момент времени</a:t>
            </a:r>
          </a:p>
          <a:p>
            <a:r>
              <a:rPr lang="ru-RU" dirty="0" smtClean="0"/>
              <a:t>Не отражает конкретных операций,</a:t>
            </a:r>
            <a:r>
              <a:rPr lang="ru-RU" dirty="0"/>
              <a:t> </a:t>
            </a:r>
            <a:r>
              <a:rPr lang="ru-RU" dirty="0" smtClean="0"/>
              <a:t>а их результат</a:t>
            </a:r>
          </a:p>
          <a:p>
            <a:r>
              <a:rPr lang="ru-RU" dirty="0" smtClean="0"/>
              <a:t>Дает ответы на вопросы: какова стоимость активов компании и за счет чего они были сформированы (долги или акционерный капитал)</a:t>
            </a:r>
          </a:p>
        </p:txBody>
      </p:sp>
    </p:spTree>
    <p:extLst>
      <p:ext uri="{BB962C8B-B14F-4D97-AF65-F5344CB8AC3E}">
        <p14:creationId xmlns:p14="http://schemas.microsoft.com/office/powerpoint/2010/main" val="301325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Баланс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Структура:</a:t>
            </a:r>
          </a:p>
          <a:p>
            <a:pPr lvl="1"/>
            <a:r>
              <a:rPr lang="ru-RU" dirty="0" smtClean="0"/>
              <a:t>Активы (</a:t>
            </a:r>
            <a:r>
              <a:rPr lang="en-US" dirty="0" smtClean="0"/>
              <a:t>assets</a:t>
            </a:r>
            <a:r>
              <a:rPr lang="ru-RU" dirty="0" smtClean="0"/>
              <a:t> «</a:t>
            </a:r>
            <a:r>
              <a:rPr lang="ru-RU" dirty="0" err="1" smtClean="0"/>
              <a:t>ассетс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endParaRPr lang="ru-RU" dirty="0"/>
          </a:p>
          <a:p>
            <a:pPr lvl="1"/>
            <a:r>
              <a:rPr lang="ru-RU" dirty="0" smtClean="0"/>
              <a:t>Обязательства (</a:t>
            </a:r>
            <a:r>
              <a:rPr lang="en-US" dirty="0" smtClean="0"/>
              <a:t>liabilities</a:t>
            </a:r>
            <a:r>
              <a:rPr lang="ru-RU" dirty="0" smtClean="0"/>
              <a:t> «</a:t>
            </a:r>
            <a:r>
              <a:rPr lang="ru-RU" dirty="0" err="1" smtClean="0"/>
              <a:t>лайабилитиз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</a:p>
          <a:p>
            <a:pPr lvl="1"/>
            <a:r>
              <a:rPr lang="ru-RU" dirty="0" smtClean="0"/>
              <a:t>Капитал (</a:t>
            </a:r>
            <a:r>
              <a:rPr lang="en-US" dirty="0" smtClean="0"/>
              <a:t>equity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эквити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</a:p>
          <a:p>
            <a:r>
              <a:rPr lang="ru-RU" dirty="0" smtClean="0"/>
              <a:t>Активы = обязательства + капитал</a:t>
            </a:r>
          </a:p>
          <a:p>
            <a:r>
              <a:rPr lang="ru-RU" dirty="0" smtClean="0"/>
              <a:t>Часто возникает непонимание – почему капитал складывается с обязательствами, ведь интуитивно кажется, что он должен складываться с активами. </a:t>
            </a:r>
          </a:p>
          <a:p>
            <a:pPr lvl="1"/>
            <a:r>
              <a:rPr lang="ru-RU" dirty="0" smtClean="0"/>
              <a:t>Капитал – это то, что «останется» акционерам в случае ликвидации компании. Капитал – это активы минус обязательства</a:t>
            </a:r>
          </a:p>
          <a:p>
            <a:pPr lvl="1"/>
            <a:r>
              <a:rPr lang="ru-RU" dirty="0" smtClean="0"/>
              <a:t>Или иными словами – капитал, это фактически тоже обязательства компании, перед акционерами.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691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двойной записи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Поможет понять идею баланса</a:t>
            </a:r>
          </a:p>
          <a:p>
            <a:r>
              <a:rPr lang="ru-RU" dirty="0" smtClean="0"/>
              <a:t>Каждая операция отражается в бухгалтерии в двух частях: дебете (</a:t>
            </a:r>
            <a:r>
              <a:rPr lang="en-US" dirty="0" smtClean="0"/>
              <a:t>debit)</a:t>
            </a:r>
            <a:r>
              <a:rPr lang="ru-RU" dirty="0" smtClean="0"/>
              <a:t> и кредите</a:t>
            </a:r>
            <a:r>
              <a:rPr lang="en-US" dirty="0" smtClean="0"/>
              <a:t> (credit)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Пример:</a:t>
            </a:r>
          </a:p>
          <a:p>
            <a:pPr lvl="1"/>
            <a:r>
              <a:rPr lang="ru-RU" dirty="0" smtClean="0"/>
              <a:t>Акционер внес уставный капитал 10 000 рублей. Неверно просто взять и прибавить 10 000 рублей к активам. Их ведь придется возвращать акционеру «когда-то». </a:t>
            </a:r>
            <a:endParaRPr lang="ru-RU" dirty="0"/>
          </a:p>
          <a:p>
            <a:pPr lvl="1"/>
            <a:r>
              <a:rPr lang="ru-RU" dirty="0" smtClean="0"/>
              <a:t>Таким образом: активы (подраздел – «денежные средства») увеличиваются на 10 000, но и Капитал, раздел «Уставный капитал» также увеличится на 10 000.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53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Двойная запись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Другие примеры</a:t>
            </a:r>
          </a:p>
          <a:p>
            <a:r>
              <a:rPr lang="ru-RU" dirty="0" smtClean="0"/>
              <a:t>Оплата аванса поставщику, 1000 рублей:</a:t>
            </a:r>
          </a:p>
          <a:p>
            <a:pPr lvl="1"/>
            <a:r>
              <a:rPr lang="ru-RU" dirty="0" smtClean="0"/>
              <a:t>«Денежные средства» уменьшаются на 1000 рублей</a:t>
            </a:r>
          </a:p>
          <a:p>
            <a:pPr lvl="1"/>
            <a:r>
              <a:rPr lang="ru-RU" dirty="0" smtClean="0"/>
              <a:t>«Авансы выданные» увеличиваются на 1000 рублей</a:t>
            </a:r>
          </a:p>
          <a:p>
            <a:r>
              <a:rPr lang="ru-RU" dirty="0" smtClean="0"/>
              <a:t>Оплата поставщику по факту, 1000 рублей:</a:t>
            </a:r>
          </a:p>
          <a:p>
            <a:pPr lvl="1"/>
            <a:r>
              <a:rPr lang="ru-RU" dirty="0" smtClean="0"/>
              <a:t>«Денежные средства» уменьшаются на 1000 рублей</a:t>
            </a:r>
          </a:p>
          <a:p>
            <a:pPr lvl="1"/>
            <a:r>
              <a:rPr lang="ru-RU" dirty="0" smtClean="0"/>
              <a:t>Но также на 1000 рублей уменьшается и «Кредиторская задолженность»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969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баланса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Активы (</a:t>
            </a:r>
            <a:r>
              <a:rPr lang="en-US" dirty="0" smtClean="0"/>
              <a:t>assets)</a:t>
            </a:r>
          </a:p>
          <a:p>
            <a:pPr lvl="1"/>
            <a:r>
              <a:rPr lang="ru-RU" dirty="0" smtClean="0"/>
              <a:t>Текущие (оборотные) активы (</a:t>
            </a:r>
            <a:r>
              <a:rPr lang="en-US" dirty="0" smtClean="0"/>
              <a:t>current assets</a:t>
            </a:r>
            <a:r>
              <a:rPr lang="ru-RU" dirty="0" smtClean="0"/>
              <a:t>  «</a:t>
            </a:r>
            <a:r>
              <a:rPr lang="ru-RU" dirty="0" err="1" smtClean="0"/>
              <a:t>каррент</a:t>
            </a:r>
            <a:r>
              <a:rPr lang="ru-RU" dirty="0" smtClean="0"/>
              <a:t> </a:t>
            </a:r>
            <a:r>
              <a:rPr lang="ru-RU" dirty="0" err="1" smtClean="0"/>
              <a:t>ассетс</a:t>
            </a:r>
            <a:r>
              <a:rPr lang="ru-RU" dirty="0" smtClean="0"/>
              <a:t>»</a:t>
            </a:r>
            <a:r>
              <a:rPr lang="en-US" dirty="0" smtClean="0"/>
              <a:t>) – </a:t>
            </a:r>
            <a:r>
              <a:rPr lang="ru-RU" dirty="0" smtClean="0"/>
              <a:t>деньги, запасы, долги клиентов...</a:t>
            </a:r>
          </a:p>
          <a:p>
            <a:pPr lvl="1"/>
            <a:r>
              <a:rPr lang="ru-RU" dirty="0" smtClean="0"/>
              <a:t>Долгосрочные активы (</a:t>
            </a:r>
            <a:r>
              <a:rPr lang="en-US" dirty="0" smtClean="0"/>
              <a:t>non-current</a:t>
            </a:r>
            <a:r>
              <a:rPr lang="ru-RU" dirty="0" smtClean="0"/>
              <a:t> «нон-</a:t>
            </a:r>
            <a:r>
              <a:rPr lang="ru-RU" dirty="0" err="1" smtClean="0"/>
              <a:t>каррент</a:t>
            </a:r>
            <a:r>
              <a:rPr lang="ru-RU" dirty="0" smtClean="0"/>
              <a:t>»</a:t>
            </a:r>
            <a:r>
              <a:rPr lang="en-US" dirty="0" smtClean="0"/>
              <a:t>) – </a:t>
            </a:r>
            <a:r>
              <a:rPr lang="ru-RU" dirty="0" smtClean="0"/>
              <a:t>станки, здания, компьютеры,...</a:t>
            </a:r>
            <a:endParaRPr lang="en-US" dirty="0" smtClean="0"/>
          </a:p>
          <a:p>
            <a:r>
              <a:rPr lang="ru-RU" dirty="0" smtClean="0"/>
              <a:t>Обязательства (</a:t>
            </a:r>
            <a:r>
              <a:rPr lang="en-US" dirty="0" smtClean="0"/>
              <a:t>liabilities)</a:t>
            </a:r>
          </a:p>
          <a:p>
            <a:pPr lvl="1"/>
            <a:r>
              <a:rPr lang="ru-RU" dirty="0" smtClean="0"/>
              <a:t>Краткосрочные (</a:t>
            </a:r>
            <a:r>
              <a:rPr lang="en-US" dirty="0" smtClean="0"/>
              <a:t>short-term</a:t>
            </a:r>
            <a:r>
              <a:rPr lang="ru-RU" dirty="0" smtClean="0"/>
              <a:t> «</a:t>
            </a:r>
            <a:r>
              <a:rPr lang="ru-RU" dirty="0" err="1" smtClean="0"/>
              <a:t>шот</a:t>
            </a:r>
            <a:r>
              <a:rPr lang="ru-RU" dirty="0" smtClean="0"/>
              <a:t> </a:t>
            </a:r>
            <a:r>
              <a:rPr lang="ru-RU" dirty="0" err="1" smtClean="0"/>
              <a:t>тёрм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 – долги поставщикам</a:t>
            </a:r>
            <a:endParaRPr lang="en-US" dirty="0" smtClean="0"/>
          </a:p>
          <a:p>
            <a:pPr lvl="1"/>
            <a:r>
              <a:rPr lang="ru-RU" dirty="0" smtClean="0"/>
              <a:t>Долгосрочные (</a:t>
            </a:r>
            <a:r>
              <a:rPr lang="en-US" dirty="0" smtClean="0"/>
              <a:t>long-term</a:t>
            </a:r>
            <a:r>
              <a:rPr lang="ru-RU" dirty="0" smtClean="0"/>
              <a:t> «</a:t>
            </a:r>
            <a:r>
              <a:rPr lang="ru-RU" dirty="0" err="1" smtClean="0"/>
              <a:t>лонг</a:t>
            </a:r>
            <a:r>
              <a:rPr lang="ru-RU" dirty="0" smtClean="0"/>
              <a:t> </a:t>
            </a:r>
            <a:r>
              <a:rPr lang="ru-RU" dirty="0" err="1" smtClean="0"/>
              <a:t>тёрм</a:t>
            </a:r>
            <a:r>
              <a:rPr lang="ru-RU" dirty="0" smtClean="0"/>
              <a:t>»</a:t>
            </a:r>
            <a:r>
              <a:rPr lang="en-US" dirty="0" smtClean="0"/>
              <a:t>)</a:t>
            </a:r>
            <a:r>
              <a:rPr lang="ru-RU" dirty="0" smtClean="0"/>
              <a:t> – долги банкам</a:t>
            </a:r>
          </a:p>
          <a:p>
            <a:r>
              <a:rPr lang="ru-RU" dirty="0" smtClean="0"/>
              <a:t>Капитал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ru-RU" dirty="0" smtClean="0"/>
              <a:t>иногда говорят, собственный или акционерный капитал (</a:t>
            </a:r>
            <a:r>
              <a:rPr lang="en-US" dirty="0" smtClean="0"/>
              <a:t>equity)</a:t>
            </a:r>
          </a:p>
        </p:txBody>
      </p:sp>
    </p:spTree>
    <p:extLst>
      <p:ext uri="{BB962C8B-B14F-4D97-AF65-F5344CB8AC3E}">
        <p14:creationId xmlns:p14="http://schemas.microsoft.com/office/powerpoint/2010/main" val="2371941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2081</Words>
  <Application>Microsoft Macintosh PowerPoint</Application>
  <PresentationFormat>Экран (4:3)</PresentationFormat>
  <Paragraphs>182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Финансы для нефинансистов</vt:lpstr>
      <vt:lpstr>Наши договоренности</vt:lpstr>
      <vt:lpstr>Цель тренинга</vt:lpstr>
      <vt:lpstr>«Три кита» финансовой отчетности</vt:lpstr>
      <vt:lpstr>Баланс – практический смысл</vt:lpstr>
      <vt:lpstr>Баланс</vt:lpstr>
      <vt:lpstr>Принцип двойной записи</vt:lpstr>
      <vt:lpstr>Двойная запись</vt:lpstr>
      <vt:lpstr>Структура баланса</vt:lpstr>
      <vt:lpstr>Отчет о прибылях и убытках – практический смысл</vt:lpstr>
      <vt:lpstr>Отчет о прибылях и убытках - структура</vt:lpstr>
      <vt:lpstr>Отчет о прибылях и убытках – структура (продолжение)</vt:lpstr>
      <vt:lpstr>Отчет о прибылях и убытках – структура (продолжение)</vt:lpstr>
      <vt:lpstr>Важность параметра EBITDA</vt:lpstr>
      <vt:lpstr>Использование значений в %</vt:lpstr>
      <vt:lpstr>Кто за что отвечает </vt:lpstr>
      <vt:lpstr>Отчет о движении денежных средств</vt:lpstr>
      <vt:lpstr>Отчет о движении денежных средств – практический смысл</vt:lpstr>
      <vt:lpstr>Отчет о движении денежных средств в разных бизнесах </vt:lpstr>
      <vt:lpstr>Взаимосвязь отчета о прибылях и убытках и о движении денежных средств</vt:lpstr>
      <vt:lpstr>Пример</vt:lpstr>
      <vt:lpstr>Три главных вопроса финансового анализа</vt:lpstr>
      <vt:lpstr>Пример</vt:lpstr>
      <vt:lpstr>Три базовых подхода к анализу отчетов</vt:lpstr>
      <vt:lpstr>Основные коэффициенты</vt:lpstr>
      <vt:lpstr>Основные коэффициенты</vt:lpstr>
    </vt:vector>
  </TitlesOfParts>
  <Manager/>
  <Company>ООО "Стар Консалтинг" - проект "Слайдики"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Финансы для нефинансистов</dc:title>
  <dc:subject/>
  <dc:creator>Евгений Скрипник</dc:creator>
  <cp:keywords>финансы, основы</cp:keywords>
  <dc:description>Смотрите еще материалы для тренингов по другим темам на сайте slidiki.ru</dc:description>
  <cp:lastModifiedBy>Евгений Скрипник</cp:lastModifiedBy>
  <cp:revision>64</cp:revision>
  <dcterms:created xsi:type="dcterms:W3CDTF">2014-09-30T09:56:19Z</dcterms:created>
  <dcterms:modified xsi:type="dcterms:W3CDTF">2015-06-12T04:11:33Z</dcterms:modified>
  <cp:category/>
</cp:coreProperties>
</file>