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80" r:id="rId4"/>
    <p:sldId id="276" r:id="rId5"/>
    <p:sldId id="275" r:id="rId6"/>
    <p:sldId id="277" r:id="rId7"/>
    <p:sldId id="265" r:id="rId8"/>
    <p:sldId id="269" r:id="rId9"/>
    <p:sldId id="262" r:id="rId10"/>
    <p:sldId id="283" r:id="rId11"/>
    <p:sldId id="303" r:id="rId12"/>
    <p:sldId id="305" r:id="rId13"/>
    <p:sldId id="315" r:id="rId14"/>
  </p:sldIdLst>
  <p:sldSz cx="9144000" cy="6858000" type="screen4x3"/>
  <p:notesSz cx="6858000" cy="9144000"/>
  <p:defaultTextStyle>
    <a:defPPr>
      <a:defRPr lang="ru-R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3919" autoAdjust="0"/>
  </p:normalViewPr>
  <p:slideViewPr>
    <p:cSldViewPr snapToGrid="0" snapToObjects="1">
      <p:cViewPr varScale="1">
        <p:scale>
          <a:sx n="110" d="100"/>
          <a:sy n="110" d="100"/>
        </p:scale>
        <p:origin x="-159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874C1-BED1-C34E-8A8C-8BD3AAF4FF2C}" type="datetimeFigureOut">
              <a:rPr lang="ru-RU" smtClean="0"/>
              <a:t>27.02.15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8604D-94CD-944B-A9BD-ADFF829FB7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8816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874C1-BED1-C34E-8A8C-8BD3AAF4FF2C}" type="datetimeFigureOut">
              <a:rPr lang="ru-RU" smtClean="0"/>
              <a:t>27.02.15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8604D-94CD-944B-A9BD-ADFF829FB7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8411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874C1-BED1-C34E-8A8C-8BD3AAF4FF2C}" type="datetimeFigureOut">
              <a:rPr lang="ru-RU" smtClean="0"/>
              <a:t>27.02.15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8604D-94CD-944B-A9BD-ADFF829FB7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42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874C1-BED1-C34E-8A8C-8BD3AAF4FF2C}" type="datetimeFigureOut">
              <a:rPr lang="ru-RU" smtClean="0"/>
              <a:t>27.02.15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8604D-94CD-944B-A9BD-ADFF829FB7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8353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874C1-BED1-C34E-8A8C-8BD3AAF4FF2C}" type="datetimeFigureOut">
              <a:rPr lang="ru-RU" smtClean="0"/>
              <a:t>27.02.15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8604D-94CD-944B-A9BD-ADFF829FB7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9916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874C1-BED1-C34E-8A8C-8BD3AAF4FF2C}" type="datetimeFigureOut">
              <a:rPr lang="ru-RU" smtClean="0"/>
              <a:t>27.02.15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8604D-94CD-944B-A9BD-ADFF829FB7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0616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874C1-BED1-C34E-8A8C-8BD3AAF4FF2C}" type="datetimeFigureOut">
              <a:rPr lang="ru-RU" smtClean="0"/>
              <a:t>27.02.15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8604D-94CD-944B-A9BD-ADFF829FB7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9403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874C1-BED1-C34E-8A8C-8BD3AAF4FF2C}" type="datetimeFigureOut">
              <a:rPr lang="ru-RU" smtClean="0"/>
              <a:t>27.02.15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8604D-94CD-944B-A9BD-ADFF829FB7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9634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874C1-BED1-C34E-8A8C-8BD3AAF4FF2C}" type="datetimeFigureOut">
              <a:rPr lang="ru-RU" smtClean="0"/>
              <a:t>27.02.15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8604D-94CD-944B-A9BD-ADFF829FB7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7930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874C1-BED1-C34E-8A8C-8BD3AAF4FF2C}" type="datetimeFigureOut">
              <a:rPr lang="ru-RU" smtClean="0"/>
              <a:t>27.02.15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8604D-94CD-944B-A9BD-ADFF829FB7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326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874C1-BED1-C34E-8A8C-8BD3AAF4FF2C}" type="datetimeFigureOut">
              <a:rPr lang="ru-RU" smtClean="0"/>
              <a:t>27.02.15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8604D-94CD-944B-A9BD-ADFF829FB7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5381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2874C1-BED1-C34E-8A8C-8BD3AAF4FF2C}" type="datetimeFigureOut">
              <a:rPr lang="ru-RU" smtClean="0"/>
              <a:t>27.02.15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98604D-94CD-944B-A9BD-ADFF829FB7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2286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Основы продаж </a:t>
            </a:r>
            <a:r>
              <a:rPr lang="en-US" dirty="0" smtClean="0"/>
              <a:t>b2b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Это бесплатная, ограниченная версия!</a:t>
            </a:r>
            <a:r>
              <a:rPr lang="en-US" dirty="0" smtClean="0"/>
              <a:t> </a:t>
            </a:r>
            <a:endParaRPr lang="ru-RU" dirty="0" smtClean="0"/>
          </a:p>
          <a:p>
            <a:r>
              <a:rPr lang="ru-RU" dirty="0" smtClean="0"/>
              <a:t>(примерно в 5 раз меньше полной)</a:t>
            </a:r>
          </a:p>
          <a:p>
            <a:r>
              <a:rPr lang="ru-RU" dirty="0" smtClean="0"/>
              <a:t>Полную версию можно приобрести на </a:t>
            </a:r>
            <a:r>
              <a:rPr lang="en-US" dirty="0" err="1" smtClean="0"/>
              <a:t>slidiki.ru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925222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Как добраться до ЛПР – совет №3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Используйте другие (неохраняемые секретарем) возможности для контакта</a:t>
            </a:r>
          </a:p>
          <a:p>
            <a:r>
              <a:rPr lang="ru-RU" dirty="0" smtClean="0"/>
              <a:t>Если вы знаете, как зовут ЛПР – вы можете найти его в </a:t>
            </a:r>
            <a:r>
              <a:rPr lang="ru-RU" dirty="0" err="1" smtClean="0"/>
              <a:t>Вконтакте</a:t>
            </a:r>
            <a:r>
              <a:rPr lang="ru-RU" dirty="0" smtClean="0"/>
              <a:t>, </a:t>
            </a:r>
            <a:r>
              <a:rPr lang="en-US" dirty="0" smtClean="0"/>
              <a:t>Facebook</a:t>
            </a:r>
            <a:r>
              <a:rPr lang="ru-RU" dirty="0" smtClean="0"/>
              <a:t>, Одноклассниках, </a:t>
            </a:r>
            <a:r>
              <a:rPr lang="en-US" dirty="0" smtClean="0"/>
              <a:t>LinkedIn </a:t>
            </a:r>
            <a:r>
              <a:rPr lang="ru-RU" dirty="0" smtClean="0"/>
              <a:t>и прочих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25994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«Нет необходимости»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Вопрос: нет необходимости ВООБЩЕ или СЕЙЧАС?</a:t>
            </a:r>
          </a:p>
          <a:p>
            <a:r>
              <a:rPr lang="ru-RU" dirty="0" smtClean="0"/>
              <a:t>Может ли появиться потребность в этом позже?</a:t>
            </a:r>
          </a:p>
          <a:p>
            <a:r>
              <a:rPr lang="ru-RU" dirty="0" smtClean="0"/>
              <a:t>Если кто-то уже продает это клиенту – предложите выслать информацию о себе</a:t>
            </a:r>
          </a:p>
          <a:p>
            <a:pPr lvl="1"/>
            <a:r>
              <a:rPr lang="ru-RU" dirty="0" smtClean="0"/>
              <a:t>У клиента просто будет еще один вариант</a:t>
            </a:r>
          </a:p>
          <a:p>
            <a:pPr lvl="1"/>
            <a:r>
              <a:rPr lang="ru-RU" dirty="0" smtClean="0"/>
              <a:t>Все любят возможность выбора (или </a:t>
            </a:r>
            <a:r>
              <a:rPr lang="ru-RU" smtClean="0"/>
              <a:t>возможность сэкономить)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38824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«Мы это уже покупаем в другом месте»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Если конкуренты – хороши, то шансов мало</a:t>
            </a:r>
          </a:p>
          <a:p>
            <a:r>
              <a:rPr lang="ru-RU" dirty="0" smtClean="0"/>
              <a:t>Вариант – «а до них у вас же была другая фирма? Когда вы сменили поставщика, вы же что-то выиграли? Почему вы уверены, что не выиграете и в этот раз?»</a:t>
            </a:r>
          </a:p>
          <a:p>
            <a:r>
              <a:rPr lang="ru-RU" dirty="0" smtClean="0"/>
              <a:t>Вариант – поговорить с этим самым конкурентом. Вполне может оказаться, что он может быть готов отдать эту работу на субподряд, потому что ему нужны его ресурсы в другом месте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68263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Плюсы-минусы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Клиент не может решиться на ваше предложение</a:t>
            </a:r>
          </a:p>
          <a:p>
            <a:r>
              <a:rPr lang="ru-RU" dirty="0" smtClean="0"/>
              <a:t>Хорошо работает, когда клиент уходит от рациональных размышлений</a:t>
            </a:r>
          </a:p>
          <a:p>
            <a:r>
              <a:rPr lang="ru-RU" dirty="0" smtClean="0"/>
              <a:t>Предложите записать плюсы-минусы вашего предложения</a:t>
            </a:r>
          </a:p>
          <a:p>
            <a:pPr lvl="1"/>
            <a:r>
              <a:rPr lang="ru-RU" dirty="0" smtClean="0"/>
              <a:t>Надо постараться, чтобы плюсов было больше</a:t>
            </a:r>
          </a:p>
          <a:p>
            <a:pPr lvl="1"/>
            <a:r>
              <a:rPr lang="ru-RU" dirty="0" smtClean="0"/>
              <a:t>Сравнивать можно не обязательно ваше предложение с другими конкурентами, а ваше предложение с вариантом «ничего не сделать»</a:t>
            </a:r>
          </a:p>
          <a:p>
            <a:r>
              <a:rPr lang="ru-RU" dirty="0" smtClean="0"/>
              <a:t>Вариант: просто суммируйте все преимущества вашего предложения и предложите заключить договор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51588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latin typeface="Calibri" charset="0"/>
              </a:rPr>
              <a:t>Наши договоренности</a:t>
            </a:r>
          </a:p>
        </p:txBody>
      </p:sp>
      <p:sp>
        <p:nvSpPr>
          <p:cNvPr id="35842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>
                <a:latin typeface="Calibri" charset="0"/>
              </a:rPr>
              <a:t>Участвовать, а не отмалчиваться</a:t>
            </a:r>
          </a:p>
          <a:p>
            <a:r>
              <a:rPr lang="ru-RU" sz="2800">
                <a:latin typeface="Calibri" charset="0"/>
              </a:rPr>
              <a:t>Сотовые телефоны: не отвечать на звонки, не пытаться проверять почту, соц.сети итд</a:t>
            </a:r>
          </a:p>
          <a:p>
            <a:r>
              <a:rPr lang="ru-RU" sz="2800">
                <a:latin typeface="Calibri" charset="0"/>
              </a:rPr>
              <a:t>Время это святое: не опаздывать  с перерыва</a:t>
            </a:r>
          </a:p>
          <a:p>
            <a:r>
              <a:rPr lang="ru-RU" sz="2800">
                <a:latin typeface="Calibri" charset="0"/>
              </a:rPr>
              <a:t>Снимаем «погоны» на время тренинга: забудьте, кто из Вас начальник, здесь все равны</a:t>
            </a:r>
          </a:p>
          <a:p>
            <a:r>
              <a:rPr lang="ru-RU" sz="2800">
                <a:solidFill>
                  <a:srgbClr val="FF0000"/>
                </a:solidFill>
                <a:latin typeface="Calibri" charset="0"/>
              </a:rPr>
              <a:t>Тренеру: подкорректируйте пункты под принятые у Вас правила</a:t>
            </a:r>
          </a:p>
        </p:txBody>
      </p:sp>
    </p:spTree>
    <p:extLst>
      <p:ext uri="{BB962C8B-B14F-4D97-AF65-F5344CB8AC3E}">
        <p14:creationId xmlns:p14="http://schemas.microsoft.com/office/powerpoint/2010/main" val="3388142927"/>
      </p:ext>
    </p:extLst>
  </p:cSld>
  <p:clrMapOvr>
    <a:masterClrMapping/>
  </p:clrMapOvr>
  <p:transition xmlns:p14="http://schemas.microsoft.com/office/powerpoint/2010/main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Этапы продажи для продавца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dirty="0" smtClean="0"/>
              <a:t>Для каждого этапа есть своя конкретная цель (и это далеко не в каждом случае – «продать!)</a:t>
            </a:r>
          </a:p>
          <a:p>
            <a:r>
              <a:rPr lang="ru-RU" dirty="0" smtClean="0"/>
              <a:t>Не нужно пытаться продавать на тех этапах, цель которых не в этом</a:t>
            </a:r>
          </a:p>
          <a:p>
            <a:endParaRPr lang="ru-RU" dirty="0" smtClean="0"/>
          </a:p>
          <a:p>
            <a:r>
              <a:rPr lang="ru-RU" dirty="0" smtClean="0"/>
              <a:t>Поиск подходящей аудитории – составить гипотезу, кому может быть интересно то, что мы продаем</a:t>
            </a:r>
          </a:p>
          <a:p>
            <a:r>
              <a:rPr lang="ru-RU" dirty="0" smtClean="0"/>
              <a:t>Первичный поиск потенциальных клиентов – </a:t>
            </a:r>
            <a:r>
              <a:rPr lang="ru-RU" dirty="0" err="1" smtClean="0"/>
              <a:t>сконтактировать</a:t>
            </a:r>
            <a:r>
              <a:rPr lang="ru-RU" dirty="0" smtClean="0"/>
              <a:t> с ЛПР и составить первое впечатление о том, что это за компания, и насколько ей могут быть интересны наши услуги</a:t>
            </a:r>
          </a:p>
          <a:p>
            <a:r>
              <a:rPr lang="ru-RU" dirty="0" smtClean="0"/>
              <a:t>Квалификация клиентов – определить, будем ли мы дальше тратить силы на попытки продаж этому клиенту</a:t>
            </a:r>
          </a:p>
          <a:p>
            <a:r>
              <a:rPr lang="ru-RU" dirty="0" smtClean="0"/>
              <a:t>Определение потребности – детализировать, чтобы хотел получить клиент от наших услуг</a:t>
            </a:r>
          </a:p>
          <a:p>
            <a:r>
              <a:rPr lang="ru-RU" dirty="0" smtClean="0"/>
              <a:t>Разработка предложения –  разработать предложение, которое максимально учитывает его потребности</a:t>
            </a:r>
          </a:p>
          <a:p>
            <a:r>
              <a:rPr lang="ru-RU" dirty="0" smtClean="0"/>
              <a:t>Презентация предложения – в том или ином виде преподнести предложение клиенту</a:t>
            </a:r>
          </a:p>
          <a:p>
            <a:r>
              <a:rPr lang="ru-RU" dirty="0" smtClean="0"/>
              <a:t>Заключение сделки – отвечая на различные вопросы и уточнения клиента, добиться того, чтобы сделка была заключена</a:t>
            </a:r>
          </a:p>
          <a:p>
            <a:r>
              <a:rPr lang="ru-RU" dirty="0" smtClean="0"/>
              <a:t>Участие в исполнении контракта – показать профессиональный подход и надежность в процессе оказания услуг</a:t>
            </a:r>
          </a:p>
          <a:p>
            <a:r>
              <a:rPr lang="ru-RU" dirty="0" smtClean="0"/>
              <a:t>Анализ результатов и следующие шаги (до-продажа, кросс-продажа) – определить слабые и сильные места, </a:t>
            </a:r>
            <a:r>
              <a:rPr lang="ru-RU" dirty="0" err="1" smtClean="0"/>
              <a:t>выявляенные</a:t>
            </a:r>
            <a:r>
              <a:rPr lang="ru-RU" dirty="0" smtClean="0"/>
              <a:t> в процессе работы, скорректировать подходы при необходимости, выявить дополнительные потребности и понять, может ли компания что-то предложить здесь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75248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Кто такой «ЛПР»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Лицо, принимающее решение</a:t>
            </a:r>
          </a:p>
          <a:p>
            <a:r>
              <a:rPr lang="ru-RU" dirty="0" smtClean="0"/>
              <a:t>Человек, который вправе принять решение о покупке того, что вы продаете</a:t>
            </a:r>
          </a:p>
          <a:p>
            <a:r>
              <a:rPr lang="ru-RU" dirty="0" smtClean="0"/>
              <a:t>Разные продукты = разные ЛПР</a:t>
            </a:r>
          </a:p>
          <a:p>
            <a:r>
              <a:rPr lang="ru-RU" dirty="0" smtClean="0"/>
              <a:t>Как правило, нет смысла вести какие-то переговоры с кем-то кроме ЛПР</a:t>
            </a:r>
          </a:p>
          <a:p>
            <a:pPr lvl="1"/>
            <a:r>
              <a:rPr lang="ru-RU" dirty="0" smtClean="0"/>
              <a:t>Единственное исключение: сильно централизованные организации, где окончательные решения все равно принимает директор, а другие сотрудники носят решения к нему на утверждение (в </a:t>
            </a:r>
            <a:r>
              <a:rPr lang="ru-RU" dirty="0" err="1" smtClean="0"/>
              <a:t>т.ч</a:t>
            </a:r>
            <a:r>
              <a:rPr lang="ru-RU" dirty="0" smtClean="0"/>
              <a:t>. и решение купить у вас)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358352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такое «скрипт»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Последовательность разговора с потенциальным клиентом</a:t>
            </a:r>
          </a:p>
          <a:p>
            <a:r>
              <a:rPr lang="ru-RU" dirty="0" smtClean="0"/>
              <a:t>Как мы представляемся, как пытаемся дойти до ЛПР</a:t>
            </a:r>
          </a:p>
          <a:p>
            <a:r>
              <a:rPr lang="ru-RU" dirty="0" smtClean="0"/>
              <a:t>Что говорим ЛПР, как отвечаем на самые стандартные возражения</a:t>
            </a:r>
          </a:p>
          <a:p>
            <a:r>
              <a:rPr lang="ru-RU" dirty="0" smtClean="0"/>
              <a:t>Скрипт должен быть один. Это работа руководителя продаж – создать скрипт, которым пользуются продавцы, и в последствии – модифицировать его, используя лучшие практики из реальных продаж</a:t>
            </a:r>
          </a:p>
          <a:p>
            <a:r>
              <a:rPr lang="ru-RU" dirty="0" smtClean="0"/>
              <a:t>Продавцы отклоняются от скрипта на свой страх и риск :) – если удастся найти более «рабочий» вариант, продавец – молодец</a:t>
            </a:r>
          </a:p>
          <a:p>
            <a:pPr lvl="1"/>
            <a:r>
              <a:rPr lang="ru-RU" dirty="0" smtClean="0"/>
              <a:t>Но если </a:t>
            </a:r>
            <a:r>
              <a:rPr lang="ru-RU" dirty="0" smtClean="0"/>
              <a:t>отклонялся</a:t>
            </a:r>
            <a:r>
              <a:rPr lang="ru-RU" dirty="0" smtClean="0"/>
              <a:t>, и не выполнил план продаж – берегись!</a:t>
            </a:r>
          </a:p>
          <a:p>
            <a:r>
              <a:rPr lang="ru-RU" dirty="0" smtClean="0"/>
              <a:t>Единообразие дает возможность для управления. Когда каждый «поет свою песню» </a:t>
            </a:r>
            <a:r>
              <a:rPr lang="en-US" dirty="0" smtClean="0"/>
              <a:t>- </a:t>
            </a:r>
            <a:r>
              <a:rPr lang="ru-RU" dirty="0" smtClean="0"/>
              <a:t>непонятно, какой результат ожидать (усложняет управление продажами для руководства)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897246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такое </a:t>
            </a:r>
            <a:r>
              <a:rPr lang="en-US" dirty="0" smtClean="0"/>
              <a:t>CRM?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CRM – customer relationship management</a:t>
            </a:r>
          </a:p>
          <a:p>
            <a:r>
              <a:rPr lang="ru-RU" dirty="0" smtClean="0"/>
              <a:t>Система управления взаимодействия с клиентами</a:t>
            </a:r>
          </a:p>
          <a:p>
            <a:pPr lvl="1"/>
            <a:r>
              <a:rPr lang="ru-RU" dirty="0" smtClean="0"/>
              <a:t>С точки зрения продавца – больше «система учета»</a:t>
            </a:r>
          </a:p>
          <a:p>
            <a:r>
              <a:rPr lang="ru-RU" dirty="0" smtClean="0"/>
              <a:t>Во многих компаниях учет контактов, сделанных продавцами, ведется на листочках, в </a:t>
            </a:r>
            <a:r>
              <a:rPr lang="en-US" dirty="0" smtClean="0"/>
              <a:t>Excel</a:t>
            </a:r>
            <a:r>
              <a:rPr lang="ru-RU" dirty="0" smtClean="0"/>
              <a:t> и т.д. – от этого нужно избавляться</a:t>
            </a:r>
          </a:p>
          <a:p>
            <a:r>
              <a:rPr lang="ru-RU" dirty="0" smtClean="0"/>
              <a:t>Главный плюс </a:t>
            </a:r>
            <a:r>
              <a:rPr lang="en-US" dirty="0" smtClean="0"/>
              <a:t>CRM – </a:t>
            </a:r>
            <a:r>
              <a:rPr lang="ru-RU" dirty="0" smtClean="0"/>
              <a:t>возможность анализировать то, что происходило, не обращая внимания на субъективные объяснения продавцов</a:t>
            </a:r>
          </a:p>
          <a:p>
            <a:r>
              <a:rPr lang="ru-RU" dirty="0" smtClean="0"/>
              <a:t>В профессиональных </a:t>
            </a:r>
            <a:r>
              <a:rPr lang="en-US" dirty="0" smtClean="0"/>
              <a:t>CRM</a:t>
            </a:r>
            <a:r>
              <a:rPr lang="ru-RU" dirty="0" smtClean="0"/>
              <a:t> вы можете сортировать клиентов в зависимости от данных, которые вам нужны и анализировать статистику того, что вы делаете: сколько сделано звонков за период, сколько контактов купили, и так далее.</a:t>
            </a:r>
          </a:p>
          <a:p>
            <a:r>
              <a:rPr lang="en-US" dirty="0" smtClean="0"/>
              <a:t>CRM – </a:t>
            </a:r>
            <a:r>
              <a:rPr lang="ru-RU" dirty="0" smtClean="0"/>
              <a:t>исключительно полезный инструмент, как для самих продавцов, так и для их руководителя!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38046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Отношение к тому, что продаете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Если вы сами не верите в то, что продаете – вы не достигнете успеха</a:t>
            </a:r>
          </a:p>
          <a:p>
            <a:r>
              <a:rPr lang="ru-RU" dirty="0" smtClean="0"/>
              <a:t>Нет, вы может быть даже что-то и продадите, если найдутся клиенты, которым это надо настолько сильно</a:t>
            </a:r>
          </a:p>
          <a:p>
            <a:pPr lvl="1"/>
            <a:r>
              <a:rPr lang="ru-RU" dirty="0" smtClean="0"/>
              <a:t>Но если есть хоть какая-то конкуренция, хоть какое-то длительное общение – вы не сможете постоянно скрывать свои мысли «я продаю какой-то отстой». Это будет заметно. </a:t>
            </a:r>
          </a:p>
          <a:p>
            <a:r>
              <a:rPr lang="ru-RU" dirty="0" smtClean="0"/>
              <a:t>Что делать, если я правда «продаю отстой»? Менять работу или найти способ поверить в товар/услугу.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39436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Как поверить то, что продаете?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Воспользоваться «приемом </a:t>
            </a:r>
            <a:r>
              <a:rPr lang="ru-RU" dirty="0" err="1" smtClean="0"/>
              <a:t>отельеров</a:t>
            </a:r>
            <a:r>
              <a:rPr lang="ru-RU" dirty="0" smtClean="0"/>
              <a:t>»</a:t>
            </a:r>
          </a:p>
          <a:p>
            <a:pPr lvl="1"/>
            <a:r>
              <a:rPr lang="ru-RU" dirty="0" smtClean="0"/>
              <a:t>В дорогих отелях часто возникает непонимание у персонала, как кто-то может платить такие гигантские деньги за номера, за ужин в ресторане и т.д.</a:t>
            </a:r>
          </a:p>
          <a:p>
            <a:pPr lvl="1"/>
            <a:r>
              <a:rPr lang="ru-RU" dirty="0" smtClean="0"/>
              <a:t>Персоналу предлагают думать следующим образом: вот вы получаете некую зарплату в месяц, для вас разумно поужинать скажем за некую сумму. Наши гости получают в среднем в 10 раз больше в месяц, поэтому для них совершенно нормально заплатить в 10 раз больше за ужин.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0815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Поиск подходящей аудитории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«Продавать очень просто – нужно найти тех, кому нужно то, что вы продаете, и предложить им это» (с) </a:t>
            </a:r>
            <a:r>
              <a:rPr lang="ru-RU" dirty="0" smtClean="0">
                <a:solidFill>
                  <a:srgbClr val="000000"/>
                </a:solidFill>
              </a:rPr>
              <a:t>Гарри Браун (</a:t>
            </a:r>
            <a:r>
              <a:rPr lang="en-US" dirty="0" smtClean="0">
                <a:solidFill>
                  <a:srgbClr val="000000"/>
                </a:solidFill>
              </a:rPr>
              <a:t>Harry Browne)</a:t>
            </a:r>
            <a:endParaRPr lang="ru-RU" dirty="0" smtClean="0">
              <a:solidFill>
                <a:srgbClr val="000000"/>
              </a:solidFill>
            </a:endParaRPr>
          </a:p>
          <a:p>
            <a:r>
              <a:rPr lang="ru-RU" dirty="0" smtClean="0"/>
              <a:t>Компании часто тратят колоссальные усилия на то, чтобы заставить своих продавцов продавать клиентам то, что им не нужно</a:t>
            </a:r>
          </a:p>
          <a:p>
            <a:r>
              <a:rPr lang="ru-RU" dirty="0" smtClean="0"/>
              <a:t>В то же время, какой бы продукт вы не взяли – в мире найдется достаточно компаний, которым это нужно, осталось их только найти.</a:t>
            </a:r>
          </a:p>
        </p:txBody>
      </p:sp>
    </p:spTree>
    <p:extLst>
      <p:ext uri="{BB962C8B-B14F-4D97-AF65-F5344CB8AC3E}">
        <p14:creationId xmlns:p14="http://schemas.microsoft.com/office/powerpoint/2010/main" val="305811921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793</TotalTime>
  <Words>1116</Words>
  <Application>Microsoft Macintosh PowerPoint</Application>
  <PresentationFormat>Экран (4:3)</PresentationFormat>
  <Paragraphs>78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Основы продаж b2b</vt:lpstr>
      <vt:lpstr>Наши договоренности</vt:lpstr>
      <vt:lpstr>Этапы продажи для продавца</vt:lpstr>
      <vt:lpstr>Кто такой «ЛПР»</vt:lpstr>
      <vt:lpstr>Что такое «скрипт»</vt:lpstr>
      <vt:lpstr>Что такое CRM?</vt:lpstr>
      <vt:lpstr>Отношение к тому, что продаете</vt:lpstr>
      <vt:lpstr>Как поверить то, что продаете?</vt:lpstr>
      <vt:lpstr>Поиск подходящей аудитории</vt:lpstr>
      <vt:lpstr>Как добраться до ЛПР – совет №3</vt:lpstr>
      <vt:lpstr>«Нет необходимости»</vt:lpstr>
      <vt:lpstr>«Мы это уже покупаем в другом месте»</vt:lpstr>
      <vt:lpstr>Плюсы-минусы</vt:lpstr>
    </vt:vector>
  </TitlesOfParts>
  <Manager/>
  <Company>Проект "Слайдики" компании "Стар Консалтинг"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Основы продаж в b2b</dc:title>
  <dc:subject/>
  <dc:creator>Евгений Скрипник</dc:creator>
  <cp:keywords>продажи, основы, b2b</cp:keywords>
  <dc:description>Это бесплатная версия для ознакомления! Она примерно в 5 раз меньше полного оригинального материала для тренинга, который можно приобрести на slidiki.ru</dc:description>
  <cp:lastModifiedBy>Eugene</cp:lastModifiedBy>
  <cp:revision>136</cp:revision>
  <dcterms:created xsi:type="dcterms:W3CDTF">2015-01-02T07:18:51Z</dcterms:created>
  <dcterms:modified xsi:type="dcterms:W3CDTF">2015-02-27T14:48:07Z</dcterms:modified>
  <cp:category/>
</cp:coreProperties>
</file>