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8" r:id="rId3"/>
    <p:sldId id="259" r:id="rId4"/>
    <p:sldId id="260" r:id="rId5"/>
    <p:sldId id="280" r:id="rId6"/>
    <p:sldId id="261" r:id="rId7"/>
    <p:sldId id="264" r:id="rId8"/>
    <p:sldId id="276" r:id="rId9"/>
    <p:sldId id="274" r:id="rId10"/>
    <p:sldId id="275" r:id="rId11"/>
    <p:sldId id="277" r:id="rId12"/>
    <p:sldId id="265" r:id="rId13"/>
    <p:sldId id="266" r:id="rId14"/>
    <p:sldId id="267" r:id="rId15"/>
    <p:sldId id="268" r:id="rId16"/>
    <p:sldId id="269" r:id="rId17"/>
    <p:sldId id="262" r:id="rId18"/>
    <p:sldId id="270" r:id="rId19"/>
    <p:sldId id="263" r:id="rId20"/>
    <p:sldId id="272" r:id="rId21"/>
    <p:sldId id="273" r:id="rId22"/>
    <p:sldId id="271" r:id="rId23"/>
    <p:sldId id="281" r:id="rId24"/>
    <p:sldId id="282" r:id="rId25"/>
    <p:sldId id="283" r:id="rId26"/>
    <p:sldId id="284" r:id="rId27"/>
    <p:sldId id="289" r:id="rId28"/>
    <p:sldId id="290" r:id="rId29"/>
    <p:sldId id="291" r:id="rId30"/>
    <p:sldId id="285" r:id="rId31"/>
    <p:sldId id="286" r:id="rId32"/>
    <p:sldId id="287" r:id="rId33"/>
    <p:sldId id="288" r:id="rId34"/>
    <p:sldId id="292" r:id="rId35"/>
    <p:sldId id="293" r:id="rId36"/>
    <p:sldId id="310" r:id="rId37"/>
    <p:sldId id="294" r:id="rId38"/>
    <p:sldId id="295" r:id="rId39"/>
    <p:sldId id="296" r:id="rId40"/>
    <p:sldId id="297" r:id="rId41"/>
    <p:sldId id="298" r:id="rId42"/>
    <p:sldId id="299" r:id="rId43"/>
    <p:sldId id="300" r:id="rId44"/>
    <p:sldId id="301" r:id="rId45"/>
    <p:sldId id="302" r:id="rId46"/>
    <p:sldId id="303" r:id="rId47"/>
    <p:sldId id="304" r:id="rId48"/>
    <p:sldId id="305" r:id="rId49"/>
    <p:sldId id="306" r:id="rId50"/>
    <p:sldId id="307" r:id="rId51"/>
    <p:sldId id="308" r:id="rId52"/>
    <p:sldId id="309" r:id="rId53"/>
    <p:sldId id="311" r:id="rId54"/>
    <p:sldId id="312" r:id="rId55"/>
    <p:sldId id="313" r:id="rId56"/>
    <p:sldId id="314" r:id="rId57"/>
    <p:sldId id="315" r:id="rId58"/>
    <p:sldId id="316" r:id="rId59"/>
    <p:sldId id="317" r:id="rId60"/>
    <p:sldId id="318" r:id="rId61"/>
    <p:sldId id="319" r:id="rId62"/>
    <p:sldId id="320" r:id="rId63"/>
    <p:sldId id="322" r:id="rId64"/>
    <p:sldId id="321" r:id="rId65"/>
    <p:sldId id="323" r:id="rId66"/>
    <p:sldId id="324" r:id="rId67"/>
    <p:sldId id="325" r:id="rId68"/>
  </p:sldIdLst>
  <p:sldSz cx="9144000" cy="6858000" type="screen4x3"/>
  <p:notesSz cx="6858000" cy="9144000"/>
  <p:defaultTextStyle>
    <a:defPPr>
      <a:defRPr lang="ru-RU"/>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3919" autoAdjust="0"/>
  </p:normalViewPr>
  <p:slideViewPr>
    <p:cSldViewPr snapToGrid="0" snapToObjects="1">
      <p:cViewPr varScale="1">
        <p:scale>
          <a:sx n="110" d="100"/>
          <a:sy n="110" d="100"/>
        </p:scale>
        <p:origin x="-1592" y="-11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63" Type="http://schemas.openxmlformats.org/officeDocument/2006/relationships/slide" Target="slides/slide62.xml"/><Relationship Id="rId64" Type="http://schemas.openxmlformats.org/officeDocument/2006/relationships/slide" Target="slides/slide63.xml"/><Relationship Id="rId65" Type="http://schemas.openxmlformats.org/officeDocument/2006/relationships/slide" Target="slides/slide64.xml"/><Relationship Id="rId66" Type="http://schemas.openxmlformats.org/officeDocument/2006/relationships/slide" Target="slides/slide65.xml"/><Relationship Id="rId67" Type="http://schemas.openxmlformats.org/officeDocument/2006/relationships/slide" Target="slides/slide66.xml"/><Relationship Id="rId68" Type="http://schemas.openxmlformats.org/officeDocument/2006/relationships/slide" Target="slides/slide67.xml"/><Relationship Id="rId69" Type="http://schemas.openxmlformats.org/officeDocument/2006/relationships/printerSettings" Target="printerSettings/printerSettings1.bin"/><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slide" Target="slides/slide52.xml"/><Relationship Id="rId54" Type="http://schemas.openxmlformats.org/officeDocument/2006/relationships/slide" Target="slides/slide53.xml"/><Relationship Id="rId55" Type="http://schemas.openxmlformats.org/officeDocument/2006/relationships/slide" Target="slides/slide54.xml"/><Relationship Id="rId56" Type="http://schemas.openxmlformats.org/officeDocument/2006/relationships/slide" Target="slides/slide55.xml"/><Relationship Id="rId57" Type="http://schemas.openxmlformats.org/officeDocument/2006/relationships/slide" Target="slides/slide56.xml"/><Relationship Id="rId58" Type="http://schemas.openxmlformats.org/officeDocument/2006/relationships/slide" Target="slides/slide57.xml"/><Relationship Id="rId59" Type="http://schemas.openxmlformats.org/officeDocument/2006/relationships/slide" Target="slides/slide5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70" Type="http://schemas.openxmlformats.org/officeDocument/2006/relationships/presProps" Target="presProps.xml"/><Relationship Id="rId71" Type="http://schemas.openxmlformats.org/officeDocument/2006/relationships/viewProps" Target="viewProps.xml"/><Relationship Id="rId72" Type="http://schemas.openxmlformats.org/officeDocument/2006/relationships/theme" Target="theme/theme1.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73" Type="http://schemas.openxmlformats.org/officeDocument/2006/relationships/tableStyles" Target="tableStyles.xml"/><Relationship Id="rId60" Type="http://schemas.openxmlformats.org/officeDocument/2006/relationships/slide" Target="slides/slide59.xml"/><Relationship Id="rId61" Type="http://schemas.openxmlformats.org/officeDocument/2006/relationships/slide" Target="slides/slide60.xml"/><Relationship Id="rId62" Type="http://schemas.openxmlformats.org/officeDocument/2006/relationships/slide" Target="slides/slide61.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8B0C6C4-2D9E-7E4D-B103-31FE403FEC2A}" type="doc">
      <dgm:prSet loTypeId="urn:microsoft.com/office/officeart/2005/8/layout/pyramid3" loCatId="" qsTypeId="urn:microsoft.com/office/officeart/2005/8/quickstyle/simple4" qsCatId="simple" csTypeId="urn:microsoft.com/office/officeart/2005/8/colors/accent1_2" csCatId="accent1" phldr="1"/>
      <dgm:spPr/>
    </dgm:pt>
    <dgm:pt modelId="{8AFDC12F-024B-A947-9ABA-74087866272F}">
      <dgm:prSet phldrT="[Текст]"/>
      <dgm:spPr/>
      <dgm:t>
        <a:bodyPr/>
        <a:lstStyle/>
        <a:p>
          <a:r>
            <a:rPr lang="ru-RU" dirty="0" smtClean="0"/>
            <a:t>С кем контактировали</a:t>
          </a:r>
          <a:endParaRPr lang="ru-RU" dirty="0"/>
        </a:p>
      </dgm:t>
    </dgm:pt>
    <dgm:pt modelId="{8A927CB9-1D1D-3E44-9B8F-40AAD9774840}" type="parTrans" cxnId="{3DAF1DA2-C8DF-8B46-9BBD-D0A2004E2383}">
      <dgm:prSet/>
      <dgm:spPr/>
      <dgm:t>
        <a:bodyPr/>
        <a:lstStyle/>
        <a:p>
          <a:endParaRPr lang="ru-RU"/>
        </a:p>
      </dgm:t>
    </dgm:pt>
    <dgm:pt modelId="{8B279595-F253-AB46-A07A-CE7B4F07C040}" type="sibTrans" cxnId="{3DAF1DA2-C8DF-8B46-9BBD-D0A2004E2383}">
      <dgm:prSet/>
      <dgm:spPr/>
      <dgm:t>
        <a:bodyPr/>
        <a:lstStyle/>
        <a:p>
          <a:endParaRPr lang="ru-RU"/>
        </a:p>
      </dgm:t>
    </dgm:pt>
    <dgm:pt modelId="{9B519CDE-EAF9-7D47-8089-0E3CAEB1E852}">
      <dgm:prSet phldrT="[Текст]"/>
      <dgm:spPr/>
      <dgm:t>
        <a:bodyPr/>
        <a:lstStyle/>
        <a:p>
          <a:r>
            <a:rPr lang="ru-RU" dirty="0" smtClean="0"/>
            <a:t>Кто потенциально заинтересован</a:t>
          </a:r>
          <a:endParaRPr lang="ru-RU" dirty="0"/>
        </a:p>
      </dgm:t>
    </dgm:pt>
    <dgm:pt modelId="{68BD8C3A-8F48-8149-8ACF-40E3149C5545}" type="parTrans" cxnId="{1C10148A-93BC-444E-AC4F-3B1142668E63}">
      <dgm:prSet/>
      <dgm:spPr/>
      <dgm:t>
        <a:bodyPr/>
        <a:lstStyle/>
        <a:p>
          <a:endParaRPr lang="ru-RU"/>
        </a:p>
      </dgm:t>
    </dgm:pt>
    <dgm:pt modelId="{AF75EEB3-8026-2F4B-ACFF-6F17E3BA8E35}" type="sibTrans" cxnId="{1C10148A-93BC-444E-AC4F-3B1142668E63}">
      <dgm:prSet/>
      <dgm:spPr/>
      <dgm:t>
        <a:bodyPr/>
        <a:lstStyle/>
        <a:p>
          <a:endParaRPr lang="ru-RU"/>
        </a:p>
      </dgm:t>
    </dgm:pt>
    <dgm:pt modelId="{8C3FDC63-6C38-C04D-BF5F-BE664FCD5ECA}">
      <dgm:prSet phldrT="[Текст]"/>
      <dgm:spPr/>
      <dgm:t>
        <a:bodyPr/>
        <a:lstStyle/>
        <a:p>
          <a:r>
            <a:rPr lang="ru-RU" dirty="0" smtClean="0"/>
            <a:t>Кого мы квалифицировали</a:t>
          </a:r>
          <a:endParaRPr lang="ru-RU" dirty="0"/>
        </a:p>
      </dgm:t>
    </dgm:pt>
    <dgm:pt modelId="{15F924E2-B530-8C42-B8C4-E859F8AB2799}" type="parTrans" cxnId="{03F0511D-CD8F-E148-93A8-D6EC9B56106E}">
      <dgm:prSet/>
      <dgm:spPr/>
      <dgm:t>
        <a:bodyPr/>
        <a:lstStyle/>
        <a:p>
          <a:endParaRPr lang="ru-RU"/>
        </a:p>
      </dgm:t>
    </dgm:pt>
    <dgm:pt modelId="{8CACAD2B-D4D1-6046-9A8E-5A38A6AD9BD5}" type="sibTrans" cxnId="{03F0511D-CD8F-E148-93A8-D6EC9B56106E}">
      <dgm:prSet/>
      <dgm:spPr/>
      <dgm:t>
        <a:bodyPr/>
        <a:lstStyle/>
        <a:p>
          <a:endParaRPr lang="ru-RU"/>
        </a:p>
      </dgm:t>
    </dgm:pt>
    <dgm:pt modelId="{2B51ACF0-2DE9-D44E-BEDC-EC714170A673}">
      <dgm:prSet/>
      <dgm:spPr/>
      <dgm:t>
        <a:bodyPr/>
        <a:lstStyle/>
        <a:p>
          <a:r>
            <a:rPr lang="ru-RU" dirty="0" smtClean="0"/>
            <a:t>Кому делали предложение</a:t>
          </a:r>
        </a:p>
      </dgm:t>
    </dgm:pt>
    <dgm:pt modelId="{82E079EC-6239-CC43-B0AB-F9C4839965E5}" type="parTrans" cxnId="{B370FB98-151B-EE4B-B43D-AC06726634C2}">
      <dgm:prSet/>
      <dgm:spPr/>
      <dgm:t>
        <a:bodyPr/>
        <a:lstStyle/>
        <a:p>
          <a:endParaRPr lang="ru-RU"/>
        </a:p>
      </dgm:t>
    </dgm:pt>
    <dgm:pt modelId="{724AA888-E1EC-3E48-BC36-B102A8B297E1}" type="sibTrans" cxnId="{B370FB98-151B-EE4B-B43D-AC06726634C2}">
      <dgm:prSet/>
      <dgm:spPr/>
      <dgm:t>
        <a:bodyPr/>
        <a:lstStyle/>
        <a:p>
          <a:endParaRPr lang="ru-RU"/>
        </a:p>
      </dgm:t>
    </dgm:pt>
    <dgm:pt modelId="{5B72EA5F-2C92-0A48-8038-BE5C6E866E91}">
      <dgm:prSet/>
      <dgm:spPr/>
      <dgm:t>
        <a:bodyPr/>
        <a:lstStyle/>
        <a:p>
          <a:r>
            <a:rPr lang="ru-RU" dirty="0" smtClean="0"/>
            <a:t>Кто купил</a:t>
          </a:r>
          <a:endParaRPr lang="ru-RU" dirty="0"/>
        </a:p>
      </dgm:t>
    </dgm:pt>
    <dgm:pt modelId="{59B49BCE-B8A5-CD49-9A30-C529DAB508B4}" type="parTrans" cxnId="{8F8EDA2A-AA0E-3B43-A238-D8232B600627}">
      <dgm:prSet/>
      <dgm:spPr/>
      <dgm:t>
        <a:bodyPr/>
        <a:lstStyle/>
        <a:p>
          <a:endParaRPr lang="ru-RU"/>
        </a:p>
      </dgm:t>
    </dgm:pt>
    <dgm:pt modelId="{C1DBED3A-AAD9-5944-992F-3D529CEEE221}" type="sibTrans" cxnId="{8F8EDA2A-AA0E-3B43-A238-D8232B600627}">
      <dgm:prSet/>
      <dgm:spPr/>
      <dgm:t>
        <a:bodyPr/>
        <a:lstStyle/>
        <a:p>
          <a:endParaRPr lang="ru-RU"/>
        </a:p>
      </dgm:t>
    </dgm:pt>
    <dgm:pt modelId="{668E94CF-4E97-0E41-A15D-4FB5EB6FA4D3}">
      <dgm:prSet/>
      <dgm:spPr/>
      <dgm:t>
        <a:bodyPr/>
        <a:lstStyle/>
        <a:p>
          <a:r>
            <a:rPr lang="ru-RU" dirty="0" smtClean="0"/>
            <a:t>Кто продолжает покупать</a:t>
          </a:r>
          <a:endParaRPr lang="ru-RU" dirty="0"/>
        </a:p>
      </dgm:t>
    </dgm:pt>
    <dgm:pt modelId="{0C1983FC-1D55-704B-AEFE-5CBA9B70700E}" type="parTrans" cxnId="{91BC76C3-C9F9-9748-B60B-7D8A28B96BAB}">
      <dgm:prSet/>
      <dgm:spPr/>
      <dgm:t>
        <a:bodyPr/>
        <a:lstStyle/>
        <a:p>
          <a:endParaRPr lang="ru-RU"/>
        </a:p>
      </dgm:t>
    </dgm:pt>
    <dgm:pt modelId="{6F93CF14-E36A-3B40-A952-DF94AC5A4AA9}" type="sibTrans" cxnId="{91BC76C3-C9F9-9748-B60B-7D8A28B96BAB}">
      <dgm:prSet/>
      <dgm:spPr/>
      <dgm:t>
        <a:bodyPr/>
        <a:lstStyle/>
        <a:p>
          <a:endParaRPr lang="ru-RU"/>
        </a:p>
      </dgm:t>
    </dgm:pt>
    <dgm:pt modelId="{C685AF44-C327-E044-9E71-DE1DFEDBE59A}" type="pres">
      <dgm:prSet presAssocID="{C8B0C6C4-2D9E-7E4D-B103-31FE403FEC2A}" presName="Name0" presStyleCnt="0">
        <dgm:presLayoutVars>
          <dgm:dir/>
          <dgm:animLvl val="lvl"/>
          <dgm:resizeHandles val="exact"/>
        </dgm:presLayoutVars>
      </dgm:prSet>
      <dgm:spPr/>
    </dgm:pt>
    <dgm:pt modelId="{A40812E6-8E69-5441-B24C-1276CA6133FB}" type="pres">
      <dgm:prSet presAssocID="{8AFDC12F-024B-A947-9ABA-74087866272F}" presName="Name8" presStyleCnt="0"/>
      <dgm:spPr/>
    </dgm:pt>
    <dgm:pt modelId="{AEF62F3A-16C6-6C4B-BEE5-986B8BA7D7BB}" type="pres">
      <dgm:prSet presAssocID="{8AFDC12F-024B-A947-9ABA-74087866272F}" presName="level" presStyleLbl="node1" presStyleIdx="0" presStyleCnt="6">
        <dgm:presLayoutVars>
          <dgm:chMax val="1"/>
          <dgm:bulletEnabled val="1"/>
        </dgm:presLayoutVars>
      </dgm:prSet>
      <dgm:spPr/>
      <dgm:t>
        <a:bodyPr/>
        <a:lstStyle/>
        <a:p>
          <a:endParaRPr lang="ru-RU"/>
        </a:p>
      </dgm:t>
    </dgm:pt>
    <dgm:pt modelId="{753296B6-D4CB-9341-A2A0-3D1D8A706DAE}" type="pres">
      <dgm:prSet presAssocID="{8AFDC12F-024B-A947-9ABA-74087866272F}" presName="levelTx" presStyleLbl="revTx" presStyleIdx="0" presStyleCnt="0">
        <dgm:presLayoutVars>
          <dgm:chMax val="1"/>
          <dgm:bulletEnabled val="1"/>
        </dgm:presLayoutVars>
      </dgm:prSet>
      <dgm:spPr/>
      <dgm:t>
        <a:bodyPr/>
        <a:lstStyle/>
        <a:p>
          <a:endParaRPr lang="ru-RU"/>
        </a:p>
      </dgm:t>
    </dgm:pt>
    <dgm:pt modelId="{96C14712-9B28-2741-8005-EDD8B3FB7071}" type="pres">
      <dgm:prSet presAssocID="{9B519CDE-EAF9-7D47-8089-0E3CAEB1E852}" presName="Name8" presStyleCnt="0"/>
      <dgm:spPr/>
    </dgm:pt>
    <dgm:pt modelId="{13465F39-93DB-BF40-A385-0BF0875152D2}" type="pres">
      <dgm:prSet presAssocID="{9B519CDE-EAF9-7D47-8089-0E3CAEB1E852}" presName="level" presStyleLbl="node1" presStyleIdx="1" presStyleCnt="6">
        <dgm:presLayoutVars>
          <dgm:chMax val="1"/>
          <dgm:bulletEnabled val="1"/>
        </dgm:presLayoutVars>
      </dgm:prSet>
      <dgm:spPr/>
      <dgm:t>
        <a:bodyPr/>
        <a:lstStyle/>
        <a:p>
          <a:endParaRPr lang="ru-RU"/>
        </a:p>
      </dgm:t>
    </dgm:pt>
    <dgm:pt modelId="{A4093B26-0971-D449-9AAB-61D28063877D}" type="pres">
      <dgm:prSet presAssocID="{9B519CDE-EAF9-7D47-8089-0E3CAEB1E852}" presName="levelTx" presStyleLbl="revTx" presStyleIdx="0" presStyleCnt="0">
        <dgm:presLayoutVars>
          <dgm:chMax val="1"/>
          <dgm:bulletEnabled val="1"/>
        </dgm:presLayoutVars>
      </dgm:prSet>
      <dgm:spPr/>
      <dgm:t>
        <a:bodyPr/>
        <a:lstStyle/>
        <a:p>
          <a:endParaRPr lang="ru-RU"/>
        </a:p>
      </dgm:t>
    </dgm:pt>
    <dgm:pt modelId="{65E8B5D7-A84D-0149-A9F8-7ACFDE51CE25}" type="pres">
      <dgm:prSet presAssocID="{8C3FDC63-6C38-C04D-BF5F-BE664FCD5ECA}" presName="Name8" presStyleCnt="0"/>
      <dgm:spPr/>
    </dgm:pt>
    <dgm:pt modelId="{07A7101D-D086-E543-A5B6-F23EF9615F9C}" type="pres">
      <dgm:prSet presAssocID="{8C3FDC63-6C38-C04D-BF5F-BE664FCD5ECA}" presName="level" presStyleLbl="node1" presStyleIdx="2" presStyleCnt="6">
        <dgm:presLayoutVars>
          <dgm:chMax val="1"/>
          <dgm:bulletEnabled val="1"/>
        </dgm:presLayoutVars>
      </dgm:prSet>
      <dgm:spPr/>
      <dgm:t>
        <a:bodyPr/>
        <a:lstStyle/>
        <a:p>
          <a:endParaRPr lang="ru-RU"/>
        </a:p>
      </dgm:t>
    </dgm:pt>
    <dgm:pt modelId="{F9B25164-FF20-5944-9AA0-7479A9F5A391}" type="pres">
      <dgm:prSet presAssocID="{8C3FDC63-6C38-C04D-BF5F-BE664FCD5ECA}" presName="levelTx" presStyleLbl="revTx" presStyleIdx="0" presStyleCnt="0">
        <dgm:presLayoutVars>
          <dgm:chMax val="1"/>
          <dgm:bulletEnabled val="1"/>
        </dgm:presLayoutVars>
      </dgm:prSet>
      <dgm:spPr/>
      <dgm:t>
        <a:bodyPr/>
        <a:lstStyle/>
        <a:p>
          <a:endParaRPr lang="ru-RU"/>
        </a:p>
      </dgm:t>
    </dgm:pt>
    <dgm:pt modelId="{B71E5AF7-F800-7F45-9667-E6BA6CB44EF7}" type="pres">
      <dgm:prSet presAssocID="{2B51ACF0-2DE9-D44E-BEDC-EC714170A673}" presName="Name8" presStyleCnt="0"/>
      <dgm:spPr/>
    </dgm:pt>
    <dgm:pt modelId="{EFCE7E18-32BE-A649-AF27-F7A9FC5BF7FC}" type="pres">
      <dgm:prSet presAssocID="{2B51ACF0-2DE9-D44E-BEDC-EC714170A673}" presName="level" presStyleLbl="node1" presStyleIdx="3" presStyleCnt="6">
        <dgm:presLayoutVars>
          <dgm:chMax val="1"/>
          <dgm:bulletEnabled val="1"/>
        </dgm:presLayoutVars>
      </dgm:prSet>
      <dgm:spPr/>
      <dgm:t>
        <a:bodyPr/>
        <a:lstStyle/>
        <a:p>
          <a:endParaRPr lang="ru-RU"/>
        </a:p>
      </dgm:t>
    </dgm:pt>
    <dgm:pt modelId="{2D36B6E6-240C-8A49-B374-8B590C1FDA81}" type="pres">
      <dgm:prSet presAssocID="{2B51ACF0-2DE9-D44E-BEDC-EC714170A673}" presName="levelTx" presStyleLbl="revTx" presStyleIdx="0" presStyleCnt="0">
        <dgm:presLayoutVars>
          <dgm:chMax val="1"/>
          <dgm:bulletEnabled val="1"/>
        </dgm:presLayoutVars>
      </dgm:prSet>
      <dgm:spPr/>
      <dgm:t>
        <a:bodyPr/>
        <a:lstStyle/>
        <a:p>
          <a:endParaRPr lang="ru-RU"/>
        </a:p>
      </dgm:t>
    </dgm:pt>
    <dgm:pt modelId="{17B3F1F4-4B92-524C-BC6A-A9A3DDE999E4}" type="pres">
      <dgm:prSet presAssocID="{5B72EA5F-2C92-0A48-8038-BE5C6E866E91}" presName="Name8" presStyleCnt="0"/>
      <dgm:spPr/>
    </dgm:pt>
    <dgm:pt modelId="{8C7DD3E4-3B73-0543-8433-2E4E1C44BB27}" type="pres">
      <dgm:prSet presAssocID="{5B72EA5F-2C92-0A48-8038-BE5C6E866E91}" presName="level" presStyleLbl="node1" presStyleIdx="4" presStyleCnt="6">
        <dgm:presLayoutVars>
          <dgm:chMax val="1"/>
          <dgm:bulletEnabled val="1"/>
        </dgm:presLayoutVars>
      </dgm:prSet>
      <dgm:spPr/>
      <dgm:t>
        <a:bodyPr/>
        <a:lstStyle/>
        <a:p>
          <a:endParaRPr lang="ru-RU"/>
        </a:p>
      </dgm:t>
    </dgm:pt>
    <dgm:pt modelId="{0E65429B-5CE4-B84A-9E1A-88E3B95E7DA6}" type="pres">
      <dgm:prSet presAssocID="{5B72EA5F-2C92-0A48-8038-BE5C6E866E91}" presName="levelTx" presStyleLbl="revTx" presStyleIdx="0" presStyleCnt="0">
        <dgm:presLayoutVars>
          <dgm:chMax val="1"/>
          <dgm:bulletEnabled val="1"/>
        </dgm:presLayoutVars>
      </dgm:prSet>
      <dgm:spPr/>
      <dgm:t>
        <a:bodyPr/>
        <a:lstStyle/>
        <a:p>
          <a:endParaRPr lang="ru-RU"/>
        </a:p>
      </dgm:t>
    </dgm:pt>
    <dgm:pt modelId="{DD7DA0A9-ED00-B94C-932E-AFC44F44A529}" type="pres">
      <dgm:prSet presAssocID="{668E94CF-4E97-0E41-A15D-4FB5EB6FA4D3}" presName="Name8" presStyleCnt="0"/>
      <dgm:spPr/>
    </dgm:pt>
    <dgm:pt modelId="{ACBA1BDC-93FA-554A-AFF3-FF308C526ABD}" type="pres">
      <dgm:prSet presAssocID="{668E94CF-4E97-0E41-A15D-4FB5EB6FA4D3}" presName="level" presStyleLbl="node1" presStyleIdx="5" presStyleCnt="6">
        <dgm:presLayoutVars>
          <dgm:chMax val="1"/>
          <dgm:bulletEnabled val="1"/>
        </dgm:presLayoutVars>
      </dgm:prSet>
      <dgm:spPr/>
      <dgm:t>
        <a:bodyPr/>
        <a:lstStyle/>
        <a:p>
          <a:endParaRPr lang="ru-RU"/>
        </a:p>
      </dgm:t>
    </dgm:pt>
    <dgm:pt modelId="{68A8EB0E-850B-0F44-8914-8D2F99874CB5}" type="pres">
      <dgm:prSet presAssocID="{668E94CF-4E97-0E41-A15D-4FB5EB6FA4D3}" presName="levelTx" presStyleLbl="revTx" presStyleIdx="0" presStyleCnt="0">
        <dgm:presLayoutVars>
          <dgm:chMax val="1"/>
          <dgm:bulletEnabled val="1"/>
        </dgm:presLayoutVars>
      </dgm:prSet>
      <dgm:spPr/>
      <dgm:t>
        <a:bodyPr/>
        <a:lstStyle/>
        <a:p>
          <a:endParaRPr lang="ru-RU"/>
        </a:p>
      </dgm:t>
    </dgm:pt>
  </dgm:ptLst>
  <dgm:cxnLst>
    <dgm:cxn modelId="{6B382569-BE13-104E-B140-77D683D05261}" type="presOf" srcId="{8C3FDC63-6C38-C04D-BF5F-BE664FCD5ECA}" destId="{F9B25164-FF20-5944-9AA0-7479A9F5A391}" srcOrd="1" destOrd="0" presId="urn:microsoft.com/office/officeart/2005/8/layout/pyramid3"/>
    <dgm:cxn modelId="{5AF07E0F-8406-D64F-9CE1-B93BF6C1B1D6}" type="presOf" srcId="{668E94CF-4E97-0E41-A15D-4FB5EB6FA4D3}" destId="{ACBA1BDC-93FA-554A-AFF3-FF308C526ABD}" srcOrd="0" destOrd="0" presId="urn:microsoft.com/office/officeart/2005/8/layout/pyramid3"/>
    <dgm:cxn modelId="{7DDC144E-5DAC-4943-832B-6F0B9BD0A3B6}" type="presOf" srcId="{9B519CDE-EAF9-7D47-8089-0E3CAEB1E852}" destId="{A4093B26-0971-D449-9AAB-61D28063877D}" srcOrd="1" destOrd="0" presId="urn:microsoft.com/office/officeart/2005/8/layout/pyramid3"/>
    <dgm:cxn modelId="{A3129A80-F3DD-5949-B14F-5131FC1A7B34}" type="presOf" srcId="{8AFDC12F-024B-A947-9ABA-74087866272F}" destId="{AEF62F3A-16C6-6C4B-BEE5-986B8BA7D7BB}" srcOrd="0" destOrd="0" presId="urn:microsoft.com/office/officeart/2005/8/layout/pyramid3"/>
    <dgm:cxn modelId="{3DAF1DA2-C8DF-8B46-9BBD-D0A2004E2383}" srcId="{C8B0C6C4-2D9E-7E4D-B103-31FE403FEC2A}" destId="{8AFDC12F-024B-A947-9ABA-74087866272F}" srcOrd="0" destOrd="0" parTransId="{8A927CB9-1D1D-3E44-9B8F-40AAD9774840}" sibTransId="{8B279595-F253-AB46-A07A-CE7B4F07C040}"/>
    <dgm:cxn modelId="{2FE46E04-3D0A-7940-9E31-80B04F3B016D}" type="presOf" srcId="{2B51ACF0-2DE9-D44E-BEDC-EC714170A673}" destId="{2D36B6E6-240C-8A49-B374-8B590C1FDA81}" srcOrd="1" destOrd="0" presId="urn:microsoft.com/office/officeart/2005/8/layout/pyramid3"/>
    <dgm:cxn modelId="{1E043280-2F07-3248-BE39-CD4FB2B0709A}" type="presOf" srcId="{5B72EA5F-2C92-0A48-8038-BE5C6E866E91}" destId="{0E65429B-5CE4-B84A-9E1A-88E3B95E7DA6}" srcOrd="1" destOrd="0" presId="urn:microsoft.com/office/officeart/2005/8/layout/pyramid3"/>
    <dgm:cxn modelId="{8F8EDA2A-AA0E-3B43-A238-D8232B600627}" srcId="{C8B0C6C4-2D9E-7E4D-B103-31FE403FEC2A}" destId="{5B72EA5F-2C92-0A48-8038-BE5C6E866E91}" srcOrd="4" destOrd="0" parTransId="{59B49BCE-B8A5-CD49-9A30-C529DAB508B4}" sibTransId="{C1DBED3A-AAD9-5944-992F-3D529CEEE221}"/>
    <dgm:cxn modelId="{9BCFF5E9-B4C0-E748-9CEB-42692CF96BF5}" type="presOf" srcId="{668E94CF-4E97-0E41-A15D-4FB5EB6FA4D3}" destId="{68A8EB0E-850B-0F44-8914-8D2F99874CB5}" srcOrd="1" destOrd="0" presId="urn:microsoft.com/office/officeart/2005/8/layout/pyramid3"/>
    <dgm:cxn modelId="{3E2C60BF-9927-5847-B42F-7B3F2326EDCA}" type="presOf" srcId="{8C3FDC63-6C38-C04D-BF5F-BE664FCD5ECA}" destId="{07A7101D-D086-E543-A5B6-F23EF9615F9C}" srcOrd="0" destOrd="0" presId="urn:microsoft.com/office/officeart/2005/8/layout/pyramid3"/>
    <dgm:cxn modelId="{42FCF5F9-783E-1A45-A843-035157AF2422}" type="presOf" srcId="{9B519CDE-EAF9-7D47-8089-0E3CAEB1E852}" destId="{13465F39-93DB-BF40-A385-0BF0875152D2}" srcOrd="0" destOrd="0" presId="urn:microsoft.com/office/officeart/2005/8/layout/pyramid3"/>
    <dgm:cxn modelId="{91BC76C3-C9F9-9748-B60B-7D8A28B96BAB}" srcId="{C8B0C6C4-2D9E-7E4D-B103-31FE403FEC2A}" destId="{668E94CF-4E97-0E41-A15D-4FB5EB6FA4D3}" srcOrd="5" destOrd="0" parTransId="{0C1983FC-1D55-704B-AEFE-5CBA9B70700E}" sibTransId="{6F93CF14-E36A-3B40-A952-DF94AC5A4AA9}"/>
    <dgm:cxn modelId="{1C10148A-93BC-444E-AC4F-3B1142668E63}" srcId="{C8B0C6C4-2D9E-7E4D-B103-31FE403FEC2A}" destId="{9B519CDE-EAF9-7D47-8089-0E3CAEB1E852}" srcOrd="1" destOrd="0" parTransId="{68BD8C3A-8F48-8149-8ACF-40E3149C5545}" sibTransId="{AF75EEB3-8026-2F4B-ACFF-6F17E3BA8E35}"/>
    <dgm:cxn modelId="{03F0511D-CD8F-E148-93A8-D6EC9B56106E}" srcId="{C8B0C6C4-2D9E-7E4D-B103-31FE403FEC2A}" destId="{8C3FDC63-6C38-C04D-BF5F-BE664FCD5ECA}" srcOrd="2" destOrd="0" parTransId="{15F924E2-B530-8C42-B8C4-E859F8AB2799}" sibTransId="{8CACAD2B-D4D1-6046-9A8E-5A38A6AD9BD5}"/>
    <dgm:cxn modelId="{D65292C8-F2DB-5447-A1F9-15DB68E71417}" type="presOf" srcId="{C8B0C6C4-2D9E-7E4D-B103-31FE403FEC2A}" destId="{C685AF44-C327-E044-9E71-DE1DFEDBE59A}" srcOrd="0" destOrd="0" presId="urn:microsoft.com/office/officeart/2005/8/layout/pyramid3"/>
    <dgm:cxn modelId="{D6701BE7-FED5-7940-BA81-7D096F00F100}" type="presOf" srcId="{8AFDC12F-024B-A947-9ABA-74087866272F}" destId="{753296B6-D4CB-9341-A2A0-3D1D8A706DAE}" srcOrd="1" destOrd="0" presId="urn:microsoft.com/office/officeart/2005/8/layout/pyramid3"/>
    <dgm:cxn modelId="{3380FFB4-CBBD-764D-B9BE-B96BA4FF6B07}" type="presOf" srcId="{5B72EA5F-2C92-0A48-8038-BE5C6E866E91}" destId="{8C7DD3E4-3B73-0543-8433-2E4E1C44BB27}" srcOrd="0" destOrd="0" presId="urn:microsoft.com/office/officeart/2005/8/layout/pyramid3"/>
    <dgm:cxn modelId="{954CF5FA-0D81-D040-BCDE-BB28327C529B}" type="presOf" srcId="{2B51ACF0-2DE9-D44E-BEDC-EC714170A673}" destId="{EFCE7E18-32BE-A649-AF27-F7A9FC5BF7FC}" srcOrd="0" destOrd="0" presId="urn:microsoft.com/office/officeart/2005/8/layout/pyramid3"/>
    <dgm:cxn modelId="{B370FB98-151B-EE4B-B43D-AC06726634C2}" srcId="{C8B0C6C4-2D9E-7E4D-B103-31FE403FEC2A}" destId="{2B51ACF0-2DE9-D44E-BEDC-EC714170A673}" srcOrd="3" destOrd="0" parTransId="{82E079EC-6239-CC43-B0AB-F9C4839965E5}" sibTransId="{724AA888-E1EC-3E48-BC36-B102A8B297E1}"/>
    <dgm:cxn modelId="{3FB7F9D0-2067-094A-BD6A-4AA7EB27F491}" type="presParOf" srcId="{C685AF44-C327-E044-9E71-DE1DFEDBE59A}" destId="{A40812E6-8E69-5441-B24C-1276CA6133FB}" srcOrd="0" destOrd="0" presId="urn:microsoft.com/office/officeart/2005/8/layout/pyramid3"/>
    <dgm:cxn modelId="{640B155D-6DEB-D048-90E2-8F6289AC76C7}" type="presParOf" srcId="{A40812E6-8E69-5441-B24C-1276CA6133FB}" destId="{AEF62F3A-16C6-6C4B-BEE5-986B8BA7D7BB}" srcOrd="0" destOrd="0" presId="urn:microsoft.com/office/officeart/2005/8/layout/pyramid3"/>
    <dgm:cxn modelId="{A46910A4-160B-E943-9270-C48F86CA23DE}" type="presParOf" srcId="{A40812E6-8E69-5441-B24C-1276CA6133FB}" destId="{753296B6-D4CB-9341-A2A0-3D1D8A706DAE}" srcOrd="1" destOrd="0" presId="urn:microsoft.com/office/officeart/2005/8/layout/pyramid3"/>
    <dgm:cxn modelId="{87976F06-E410-B941-93A0-9EA77605ADD9}" type="presParOf" srcId="{C685AF44-C327-E044-9E71-DE1DFEDBE59A}" destId="{96C14712-9B28-2741-8005-EDD8B3FB7071}" srcOrd="1" destOrd="0" presId="urn:microsoft.com/office/officeart/2005/8/layout/pyramid3"/>
    <dgm:cxn modelId="{7EBD2566-0226-5947-B574-C2C0CF6A7D0E}" type="presParOf" srcId="{96C14712-9B28-2741-8005-EDD8B3FB7071}" destId="{13465F39-93DB-BF40-A385-0BF0875152D2}" srcOrd="0" destOrd="0" presId="urn:microsoft.com/office/officeart/2005/8/layout/pyramid3"/>
    <dgm:cxn modelId="{5F3CDC45-210F-6F4F-BE17-CF0B4D559144}" type="presParOf" srcId="{96C14712-9B28-2741-8005-EDD8B3FB7071}" destId="{A4093B26-0971-D449-9AAB-61D28063877D}" srcOrd="1" destOrd="0" presId="urn:microsoft.com/office/officeart/2005/8/layout/pyramid3"/>
    <dgm:cxn modelId="{EDD38F8F-8FD3-8F47-8224-DA1AAE228D5D}" type="presParOf" srcId="{C685AF44-C327-E044-9E71-DE1DFEDBE59A}" destId="{65E8B5D7-A84D-0149-A9F8-7ACFDE51CE25}" srcOrd="2" destOrd="0" presId="urn:microsoft.com/office/officeart/2005/8/layout/pyramid3"/>
    <dgm:cxn modelId="{92AD2651-E514-704C-83D3-CBD89CCF540A}" type="presParOf" srcId="{65E8B5D7-A84D-0149-A9F8-7ACFDE51CE25}" destId="{07A7101D-D086-E543-A5B6-F23EF9615F9C}" srcOrd="0" destOrd="0" presId="urn:microsoft.com/office/officeart/2005/8/layout/pyramid3"/>
    <dgm:cxn modelId="{EF17E934-9F91-8540-88AC-C80F0A7397F5}" type="presParOf" srcId="{65E8B5D7-A84D-0149-A9F8-7ACFDE51CE25}" destId="{F9B25164-FF20-5944-9AA0-7479A9F5A391}" srcOrd="1" destOrd="0" presId="urn:microsoft.com/office/officeart/2005/8/layout/pyramid3"/>
    <dgm:cxn modelId="{67382123-2BD1-B741-9305-91E67DB7F7B0}" type="presParOf" srcId="{C685AF44-C327-E044-9E71-DE1DFEDBE59A}" destId="{B71E5AF7-F800-7F45-9667-E6BA6CB44EF7}" srcOrd="3" destOrd="0" presId="urn:microsoft.com/office/officeart/2005/8/layout/pyramid3"/>
    <dgm:cxn modelId="{F3D3C7AD-4FCA-0E4A-878E-201E067A4E60}" type="presParOf" srcId="{B71E5AF7-F800-7F45-9667-E6BA6CB44EF7}" destId="{EFCE7E18-32BE-A649-AF27-F7A9FC5BF7FC}" srcOrd="0" destOrd="0" presId="urn:microsoft.com/office/officeart/2005/8/layout/pyramid3"/>
    <dgm:cxn modelId="{8B629869-43B0-B944-91F5-89721282BFB7}" type="presParOf" srcId="{B71E5AF7-F800-7F45-9667-E6BA6CB44EF7}" destId="{2D36B6E6-240C-8A49-B374-8B590C1FDA81}" srcOrd="1" destOrd="0" presId="urn:microsoft.com/office/officeart/2005/8/layout/pyramid3"/>
    <dgm:cxn modelId="{86036D37-AA60-4A48-8F12-8BEC3DF750AC}" type="presParOf" srcId="{C685AF44-C327-E044-9E71-DE1DFEDBE59A}" destId="{17B3F1F4-4B92-524C-BC6A-A9A3DDE999E4}" srcOrd="4" destOrd="0" presId="urn:microsoft.com/office/officeart/2005/8/layout/pyramid3"/>
    <dgm:cxn modelId="{1C41D62E-BA35-E143-9131-65F2C7BD3626}" type="presParOf" srcId="{17B3F1F4-4B92-524C-BC6A-A9A3DDE999E4}" destId="{8C7DD3E4-3B73-0543-8433-2E4E1C44BB27}" srcOrd="0" destOrd="0" presId="urn:microsoft.com/office/officeart/2005/8/layout/pyramid3"/>
    <dgm:cxn modelId="{714D2D35-C639-A44E-A117-6A451A539125}" type="presParOf" srcId="{17B3F1F4-4B92-524C-BC6A-A9A3DDE999E4}" destId="{0E65429B-5CE4-B84A-9E1A-88E3B95E7DA6}" srcOrd="1" destOrd="0" presId="urn:microsoft.com/office/officeart/2005/8/layout/pyramid3"/>
    <dgm:cxn modelId="{62D0151D-2B52-ED4D-ACAE-CF8D96C0DD27}" type="presParOf" srcId="{C685AF44-C327-E044-9E71-DE1DFEDBE59A}" destId="{DD7DA0A9-ED00-B94C-932E-AFC44F44A529}" srcOrd="5" destOrd="0" presId="urn:microsoft.com/office/officeart/2005/8/layout/pyramid3"/>
    <dgm:cxn modelId="{6650261E-69CF-E24B-9920-0FB4FBCF5919}" type="presParOf" srcId="{DD7DA0A9-ED00-B94C-932E-AFC44F44A529}" destId="{ACBA1BDC-93FA-554A-AFF3-FF308C526ABD}" srcOrd="0" destOrd="0" presId="urn:microsoft.com/office/officeart/2005/8/layout/pyramid3"/>
    <dgm:cxn modelId="{5DB2062C-C5E3-9B49-A5E0-7FB5B0640431}" type="presParOf" srcId="{DD7DA0A9-ED00-B94C-932E-AFC44F44A529}" destId="{68A8EB0E-850B-0F44-8914-8D2F99874CB5}" srcOrd="1" destOrd="0" presId="urn:microsoft.com/office/officeart/2005/8/layout/pyramid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EF62F3A-16C6-6C4B-BEE5-986B8BA7D7BB}">
      <dsp:nvSpPr>
        <dsp:cNvPr id="0" name=""/>
        <dsp:cNvSpPr/>
      </dsp:nvSpPr>
      <dsp:spPr>
        <a:xfrm rot="10800000">
          <a:off x="0" y="0"/>
          <a:ext cx="8229600" cy="829817"/>
        </a:xfrm>
        <a:prstGeom prst="trapezoid">
          <a:avLst>
            <a:gd name="adj" fmla="val 82645"/>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ru-RU" sz="1800" kern="1200" dirty="0" smtClean="0"/>
            <a:t>С кем контактировали</a:t>
          </a:r>
          <a:endParaRPr lang="ru-RU" sz="1800" kern="1200" dirty="0"/>
        </a:p>
      </dsp:txBody>
      <dsp:txXfrm rot="-10800000">
        <a:off x="1440179" y="0"/>
        <a:ext cx="5349240" cy="829817"/>
      </dsp:txXfrm>
    </dsp:sp>
    <dsp:sp modelId="{13465F39-93DB-BF40-A385-0BF0875152D2}">
      <dsp:nvSpPr>
        <dsp:cNvPr id="0" name=""/>
        <dsp:cNvSpPr/>
      </dsp:nvSpPr>
      <dsp:spPr>
        <a:xfrm rot="10800000">
          <a:off x="685799" y="829817"/>
          <a:ext cx="6858000" cy="829817"/>
        </a:xfrm>
        <a:prstGeom prst="trapezoid">
          <a:avLst>
            <a:gd name="adj" fmla="val 82645"/>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ru-RU" sz="1800" kern="1200" dirty="0" smtClean="0"/>
            <a:t>Кто потенциально заинтересован</a:t>
          </a:r>
          <a:endParaRPr lang="ru-RU" sz="1800" kern="1200" dirty="0"/>
        </a:p>
      </dsp:txBody>
      <dsp:txXfrm rot="-10800000">
        <a:off x="1885949" y="829817"/>
        <a:ext cx="4457700" cy="829817"/>
      </dsp:txXfrm>
    </dsp:sp>
    <dsp:sp modelId="{07A7101D-D086-E543-A5B6-F23EF9615F9C}">
      <dsp:nvSpPr>
        <dsp:cNvPr id="0" name=""/>
        <dsp:cNvSpPr/>
      </dsp:nvSpPr>
      <dsp:spPr>
        <a:xfrm rot="10800000">
          <a:off x="1371599" y="1659634"/>
          <a:ext cx="5486400" cy="829817"/>
        </a:xfrm>
        <a:prstGeom prst="trapezoid">
          <a:avLst>
            <a:gd name="adj" fmla="val 82645"/>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ru-RU" sz="1800" kern="1200" dirty="0" smtClean="0"/>
            <a:t>Кого мы квалифицировали</a:t>
          </a:r>
          <a:endParaRPr lang="ru-RU" sz="1800" kern="1200" dirty="0"/>
        </a:p>
      </dsp:txBody>
      <dsp:txXfrm rot="-10800000">
        <a:off x="2331719" y="1659634"/>
        <a:ext cx="3566160" cy="829817"/>
      </dsp:txXfrm>
    </dsp:sp>
    <dsp:sp modelId="{EFCE7E18-32BE-A649-AF27-F7A9FC5BF7FC}">
      <dsp:nvSpPr>
        <dsp:cNvPr id="0" name=""/>
        <dsp:cNvSpPr/>
      </dsp:nvSpPr>
      <dsp:spPr>
        <a:xfrm rot="10800000">
          <a:off x="2057400" y="2489451"/>
          <a:ext cx="4114800" cy="829817"/>
        </a:xfrm>
        <a:prstGeom prst="trapezoid">
          <a:avLst>
            <a:gd name="adj" fmla="val 82645"/>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ru-RU" sz="1800" kern="1200" dirty="0" smtClean="0"/>
            <a:t>Кому делали предложение</a:t>
          </a:r>
        </a:p>
      </dsp:txBody>
      <dsp:txXfrm rot="-10800000">
        <a:off x="2777489" y="2489451"/>
        <a:ext cx="2674620" cy="829817"/>
      </dsp:txXfrm>
    </dsp:sp>
    <dsp:sp modelId="{8C7DD3E4-3B73-0543-8433-2E4E1C44BB27}">
      <dsp:nvSpPr>
        <dsp:cNvPr id="0" name=""/>
        <dsp:cNvSpPr/>
      </dsp:nvSpPr>
      <dsp:spPr>
        <a:xfrm rot="10800000">
          <a:off x="2743199" y="3319268"/>
          <a:ext cx="2743200" cy="829817"/>
        </a:xfrm>
        <a:prstGeom prst="trapezoid">
          <a:avLst>
            <a:gd name="adj" fmla="val 82645"/>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ru-RU" sz="1800" kern="1200" dirty="0" smtClean="0"/>
            <a:t>Кто купил</a:t>
          </a:r>
          <a:endParaRPr lang="ru-RU" sz="1800" kern="1200" dirty="0"/>
        </a:p>
      </dsp:txBody>
      <dsp:txXfrm rot="-10800000">
        <a:off x="3223260" y="3319268"/>
        <a:ext cx="1783080" cy="829817"/>
      </dsp:txXfrm>
    </dsp:sp>
    <dsp:sp modelId="{ACBA1BDC-93FA-554A-AFF3-FF308C526ABD}">
      <dsp:nvSpPr>
        <dsp:cNvPr id="0" name=""/>
        <dsp:cNvSpPr/>
      </dsp:nvSpPr>
      <dsp:spPr>
        <a:xfrm rot="10800000">
          <a:off x="3429000" y="4149085"/>
          <a:ext cx="1371600" cy="829817"/>
        </a:xfrm>
        <a:prstGeom prst="trapezoid">
          <a:avLst>
            <a:gd name="adj" fmla="val 82645"/>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ru-RU" sz="1800" kern="1200" dirty="0" smtClean="0"/>
            <a:t>Кто продолжает покупать</a:t>
          </a:r>
          <a:endParaRPr lang="ru-RU" sz="1800" kern="1200" dirty="0"/>
        </a:p>
      </dsp:txBody>
      <dsp:txXfrm rot="-10800000">
        <a:off x="3429000" y="4149085"/>
        <a:ext cx="1371600" cy="829817"/>
      </dsp:txXfrm>
    </dsp:sp>
  </dsp:spTree>
</dsp:drawing>
</file>

<file path=ppt/diagrams/layout1.xml><?xml version="1.0" encoding="utf-8"?>
<dgm:layoutDef xmlns:dgm="http://schemas.openxmlformats.org/drawingml/2006/diagram" xmlns:a="http://schemas.openxmlformats.org/drawingml/2006/main" uniqueId="urn:microsoft.com/office/officeart/2005/8/layout/pyramid3">
  <dgm:title val=""/>
  <dgm:desc val=""/>
  <dgm:catLst>
    <dgm:cat type="pyramid" pri="2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T"/>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T"/>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rev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t"/>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Название 1"/>
          <p:cNvSpPr>
            <a:spLocks noGrp="1"/>
          </p:cNvSpPr>
          <p:nvPr>
            <p:ph type="ctrTitle"/>
          </p:nvPr>
        </p:nvSpPr>
        <p:spPr>
          <a:xfrm>
            <a:off x="685800" y="2130425"/>
            <a:ext cx="7772400" cy="1470025"/>
          </a:xfrm>
        </p:spPr>
        <p:txBody>
          <a:bodyPr/>
          <a:lstStyle/>
          <a:p>
            <a:r>
              <a:rPr lang="en-US"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Образец подзаголовка</a:t>
            </a:r>
            <a:endParaRPr lang="ru-RU"/>
          </a:p>
        </p:txBody>
      </p:sp>
      <p:sp>
        <p:nvSpPr>
          <p:cNvPr id="4" name="Дата 3"/>
          <p:cNvSpPr>
            <a:spLocks noGrp="1"/>
          </p:cNvSpPr>
          <p:nvPr>
            <p:ph type="dt" sz="half" idx="10"/>
          </p:nvPr>
        </p:nvSpPr>
        <p:spPr/>
        <p:txBody>
          <a:bodyPr/>
          <a:lstStyle/>
          <a:p>
            <a:fld id="{462874C1-BED1-C34E-8A8C-8BD3AAF4FF2C}" type="datetimeFigureOut">
              <a:rPr lang="ru-RU" smtClean="0"/>
              <a:t>15.01.15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398604D-94CD-944B-A9BD-ADFF829FB702}" type="slidenum">
              <a:rPr lang="ru-RU" smtClean="0"/>
              <a:t>‹#›</a:t>
            </a:fld>
            <a:endParaRPr lang="ru-RU"/>
          </a:p>
        </p:txBody>
      </p:sp>
    </p:spTree>
    <p:extLst>
      <p:ext uri="{BB962C8B-B14F-4D97-AF65-F5344CB8AC3E}">
        <p14:creationId xmlns:p14="http://schemas.microsoft.com/office/powerpoint/2010/main" val="34388165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 текст">
    <p:spTree>
      <p:nvGrpSpPr>
        <p:cNvPr id="1" name=""/>
        <p:cNvGrpSpPr/>
        <p:nvPr/>
      </p:nvGrpSpPr>
      <p:grpSpPr>
        <a:xfrm>
          <a:off x="0" y="0"/>
          <a:ext cx="0" cy="0"/>
          <a:chOff x="0" y="0"/>
          <a:chExt cx="0" cy="0"/>
        </a:xfrm>
      </p:grpSpPr>
      <p:sp>
        <p:nvSpPr>
          <p:cNvPr id="2" name="Название 1"/>
          <p:cNvSpPr>
            <a:spLocks noGrp="1"/>
          </p:cNvSpPr>
          <p:nvPr>
            <p:ph type="title"/>
          </p:nvPr>
        </p:nvSpPr>
        <p:spPr/>
        <p:txBody>
          <a:bodyPr/>
          <a:lstStyle/>
          <a:p>
            <a:r>
              <a:rPr lang="en-US"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en-US" smtClean="0"/>
              <a:t>Образец текста</a:t>
            </a:r>
          </a:p>
          <a:p>
            <a:pPr lvl="1"/>
            <a:r>
              <a:rPr lang="en-US" smtClean="0"/>
              <a:t>Второй уровень</a:t>
            </a:r>
          </a:p>
          <a:p>
            <a:pPr lvl="2"/>
            <a:r>
              <a:rPr lang="en-US" smtClean="0"/>
              <a:t>Третий уровень</a:t>
            </a:r>
          </a:p>
          <a:p>
            <a:pPr lvl="3"/>
            <a:r>
              <a:rPr lang="en-US" smtClean="0"/>
              <a:t>Четвертый уровень</a:t>
            </a:r>
          </a:p>
          <a:p>
            <a:pPr lvl="4"/>
            <a:r>
              <a:rPr lang="en-US" smtClean="0"/>
              <a:t>Пятый уровень</a:t>
            </a:r>
            <a:endParaRPr lang="ru-RU"/>
          </a:p>
        </p:txBody>
      </p:sp>
      <p:sp>
        <p:nvSpPr>
          <p:cNvPr id="4" name="Дата 3"/>
          <p:cNvSpPr>
            <a:spLocks noGrp="1"/>
          </p:cNvSpPr>
          <p:nvPr>
            <p:ph type="dt" sz="half" idx="10"/>
          </p:nvPr>
        </p:nvSpPr>
        <p:spPr/>
        <p:txBody>
          <a:bodyPr/>
          <a:lstStyle/>
          <a:p>
            <a:fld id="{462874C1-BED1-C34E-8A8C-8BD3AAF4FF2C}" type="datetimeFigureOut">
              <a:rPr lang="ru-RU" smtClean="0"/>
              <a:t>15.01.15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398604D-94CD-944B-A9BD-ADFF829FB702}" type="slidenum">
              <a:rPr lang="ru-RU" smtClean="0"/>
              <a:t>‹#›</a:t>
            </a:fld>
            <a:endParaRPr lang="ru-RU"/>
          </a:p>
        </p:txBody>
      </p:sp>
    </p:spTree>
    <p:extLst>
      <p:ext uri="{BB962C8B-B14F-4D97-AF65-F5344CB8AC3E}">
        <p14:creationId xmlns:p14="http://schemas.microsoft.com/office/powerpoint/2010/main" val="15284118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 загол.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en-US"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en-US" smtClean="0"/>
              <a:t>Образец текста</a:t>
            </a:r>
          </a:p>
          <a:p>
            <a:pPr lvl="1"/>
            <a:r>
              <a:rPr lang="en-US" smtClean="0"/>
              <a:t>Второй уровень</a:t>
            </a:r>
          </a:p>
          <a:p>
            <a:pPr lvl="2"/>
            <a:r>
              <a:rPr lang="en-US" smtClean="0"/>
              <a:t>Третий уровень</a:t>
            </a:r>
          </a:p>
          <a:p>
            <a:pPr lvl="3"/>
            <a:r>
              <a:rPr lang="en-US" smtClean="0"/>
              <a:t>Четвертый уровень</a:t>
            </a:r>
          </a:p>
          <a:p>
            <a:pPr lvl="4"/>
            <a:r>
              <a:rPr lang="en-US" smtClean="0"/>
              <a:t>Пятый уровень</a:t>
            </a:r>
            <a:endParaRPr lang="ru-RU"/>
          </a:p>
        </p:txBody>
      </p:sp>
      <p:sp>
        <p:nvSpPr>
          <p:cNvPr id="4" name="Дата 3"/>
          <p:cNvSpPr>
            <a:spLocks noGrp="1"/>
          </p:cNvSpPr>
          <p:nvPr>
            <p:ph type="dt" sz="half" idx="10"/>
          </p:nvPr>
        </p:nvSpPr>
        <p:spPr/>
        <p:txBody>
          <a:bodyPr/>
          <a:lstStyle/>
          <a:p>
            <a:fld id="{462874C1-BED1-C34E-8A8C-8BD3AAF4FF2C}" type="datetimeFigureOut">
              <a:rPr lang="ru-RU" smtClean="0"/>
              <a:t>15.01.15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398604D-94CD-944B-A9BD-ADFF829FB702}" type="slidenum">
              <a:rPr lang="ru-RU" smtClean="0"/>
              <a:t>‹#›</a:t>
            </a:fld>
            <a:endParaRPr lang="ru-RU"/>
          </a:p>
        </p:txBody>
      </p:sp>
    </p:spTree>
    <p:extLst>
      <p:ext uri="{BB962C8B-B14F-4D97-AF65-F5344CB8AC3E}">
        <p14:creationId xmlns:p14="http://schemas.microsoft.com/office/powerpoint/2010/main" val="346423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Название 1"/>
          <p:cNvSpPr>
            <a:spLocks noGrp="1"/>
          </p:cNvSpPr>
          <p:nvPr>
            <p:ph type="title"/>
          </p:nvPr>
        </p:nvSpPr>
        <p:spPr/>
        <p:txBody>
          <a:bodyPr/>
          <a:lstStyle/>
          <a:p>
            <a:r>
              <a:rPr lang="en-US" smtClean="0"/>
              <a:t>Образец заголовка</a:t>
            </a:r>
            <a:endParaRPr lang="ru-RU"/>
          </a:p>
        </p:txBody>
      </p:sp>
      <p:sp>
        <p:nvSpPr>
          <p:cNvPr id="3" name="Содержимое 2"/>
          <p:cNvSpPr>
            <a:spLocks noGrp="1"/>
          </p:cNvSpPr>
          <p:nvPr>
            <p:ph idx="1"/>
          </p:nvPr>
        </p:nvSpPr>
        <p:spPr/>
        <p:txBody>
          <a:bodyPr/>
          <a:lstStyle/>
          <a:p>
            <a:pPr lvl="0"/>
            <a:r>
              <a:rPr lang="en-US" smtClean="0"/>
              <a:t>Образец текста</a:t>
            </a:r>
          </a:p>
          <a:p>
            <a:pPr lvl="1"/>
            <a:r>
              <a:rPr lang="en-US" smtClean="0"/>
              <a:t>Второй уровень</a:t>
            </a:r>
          </a:p>
          <a:p>
            <a:pPr lvl="2"/>
            <a:r>
              <a:rPr lang="en-US" smtClean="0"/>
              <a:t>Третий уровень</a:t>
            </a:r>
          </a:p>
          <a:p>
            <a:pPr lvl="3"/>
            <a:r>
              <a:rPr lang="en-US" smtClean="0"/>
              <a:t>Четвертый уровень</a:t>
            </a:r>
          </a:p>
          <a:p>
            <a:pPr lvl="4"/>
            <a:r>
              <a:rPr lang="en-US" smtClean="0"/>
              <a:t>Пятый уровень</a:t>
            </a:r>
            <a:endParaRPr lang="ru-RU"/>
          </a:p>
        </p:txBody>
      </p:sp>
      <p:sp>
        <p:nvSpPr>
          <p:cNvPr id="4" name="Дата 3"/>
          <p:cNvSpPr>
            <a:spLocks noGrp="1"/>
          </p:cNvSpPr>
          <p:nvPr>
            <p:ph type="dt" sz="half" idx="10"/>
          </p:nvPr>
        </p:nvSpPr>
        <p:spPr/>
        <p:txBody>
          <a:bodyPr/>
          <a:lstStyle/>
          <a:p>
            <a:fld id="{462874C1-BED1-C34E-8A8C-8BD3AAF4FF2C}" type="datetimeFigureOut">
              <a:rPr lang="ru-RU" smtClean="0"/>
              <a:t>15.01.15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398604D-94CD-944B-A9BD-ADFF829FB702}" type="slidenum">
              <a:rPr lang="ru-RU" smtClean="0"/>
              <a:t>‹#›</a:t>
            </a:fld>
            <a:endParaRPr lang="ru-RU"/>
          </a:p>
        </p:txBody>
      </p:sp>
    </p:spTree>
    <p:extLst>
      <p:ext uri="{BB962C8B-B14F-4D97-AF65-F5344CB8AC3E}">
        <p14:creationId xmlns:p14="http://schemas.microsoft.com/office/powerpoint/2010/main" val="34583533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Название 1"/>
          <p:cNvSpPr>
            <a:spLocks noGrp="1"/>
          </p:cNvSpPr>
          <p:nvPr>
            <p:ph type="title"/>
          </p:nvPr>
        </p:nvSpPr>
        <p:spPr>
          <a:xfrm>
            <a:off x="722313" y="4406900"/>
            <a:ext cx="7772400" cy="1362075"/>
          </a:xfrm>
        </p:spPr>
        <p:txBody>
          <a:bodyPr anchor="t"/>
          <a:lstStyle>
            <a:lvl1pPr algn="l">
              <a:defRPr sz="4000" b="1" cap="all"/>
            </a:lvl1pPr>
          </a:lstStyle>
          <a:p>
            <a:r>
              <a:rPr lang="en-US"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Образец текста</a:t>
            </a:r>
          </a:p>
        </p:txBody>
      </p:sp>
      <p:sp>
        <p:nvSpPr>
          <p:cNvPr id="4" name="Дата 3"/>
          <p:cNvSpPr>
            <a:spLocks noGrp="1"/>
          </p:cNvSpPr>
          <p:nvPr>
            <p:ph type="dt" sz="half" idx="10"/>
          </p:nvPr>
        </p:nvSpPr>
        <p:spPr/>
        <p:txBody>
          <a:bodyPr/>
          <a:lstStyle/>
          <a:p>
            <a:fld id="{462874C1-BED1-C34E-8A8C-8BD3AAF4FF2C}" type="datetimeFigureOut">
              <a:rPr lang="ru-RU" smtClean="0"/>
              <a:t>15.01.15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398604D-94CD-944B-A9BD-ADFF829FB702}" type="slidenum">
              <a:rPr lang="ru-RU" smtClean="0"/>
              <a:t>‹#›</a:t>
            </a:fld>
            <a:endParaRPr lang="ru-RU"/>
          </a:p>
        </p:txBody>
      </p:sp>
    </p:spTree>
    <p:extLst>
      <p:ext uri="{BB962C8B-B14F-4D97-AF65-F5344CB8AC3E}">
        <p14:creationId xmlns:p14="http://schemas.microsoft.com/office/powerpoint/2010/main" val="16599161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Название 1"/>
          <p:cNvSpPr>
            <a:spLocks noGrp="1"/>
          </p:cNvSpPr>
          <p:nvPr>
            <p:ph type="title"/>
          </p:nvPr>
        </p:nvSpPr>
        <p:spPr/>
        <p:txBody>
          <a:bodyPr/>
          <a:lstStyle/>
          <a:p>
            <a:r>
              <a:rPr lang="en-US"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Образец текста</a:t>
            </a:r>
          </a:p>
          <a:p>
            <a:pPr lvl="1"/>
            <a:r>
              <a:rPr lang="en-US" smtClean="0"/>
              <a:t>Второй уровень</a:t>
            </a:r>
          </a:p>
          <a:p>
            <a:pPr lvl="2"/>
            <a:r>
              <a:rPr lang="en-US" smtClean="0"/>
              <a:t>Третий уровень</a:t>
            </a:r>
          </a:p>
          <a:p>
            <a:pPr lvl="3"/>
            <a:r>
              <a:rPr lang="en-US" smtClean="0"/>
              <a:t>Четвертый уровень</a:t>
            </a:r>
          </a:p>
          <a:p>
            <a:pPr lvl="4"/>
            <a:r>
              <a:rPr lang="en-US"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Образец текста</a:t>
            </a:r>
          </a:p>
          <a:p>
            <a:pPr lvl="1"/>
            <a:r>
              <a:rPr lang="en-US" smtClean="0"/>
              <a:t>Второй уровень</a:t>
            </a:r>
          </a:p>
          <a:p>
            <a:pPr lvl="2"/>
            <a:r>
              <a:rPr lang="en-US" smtClean="0"/>
              <a:t>Третий уровень</a:t>
            </a:r>
          </a:p>
          <a:p>
            <a:pPr lvl="3"/>
            <a:r>
              <a:rPr lang="en-US" smtClean="0"/>
              <a:t>Четвертый уровень</a:t>
            </a:r>
          </a:p>
          <a:p>
            <a:pPr lvl="4"/>
            <a:r>
              <a:rPr lang="en-US" smtClean="0"/>
              <a:t>Пятый уровень</a:t>
            </a:r>
            <a:endParaRPr lang="ru-RU"/>
          </a:p>
        </p:txBody>
      </p:sp>
      <p:sp>
        <p:nvSpPr>
          <p:cNvPr id="5" name="Дата 4"/>
          <p:cNvSpPr>
            <a:spLocks noGrp="1"/>
          </p:cNvSpPr>
          <p:nvPr>
            <p:ph type="dt" sz="half" idx="10"/>
          </p:nvPr>
        </p:nvSpPr>
        <p:spPr/>
        <p:txBody>
          <a:bodyPr/>
          <a:lstStyle/>
          <a:p>
            <a:fld id="{462874C1-BED1-C34E-8A8C-8BD3AAF4FF2C}" type="datetimeFigureOut">
              <a:rPr lang="ru-RU" smtClean="0"/>
              <a:t>15.01.15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A398604D-94CD-944B-A9BD-ADFF829FB702}" type="slidenum">
              <a:rPr lang="ru-RU" smtClean="0"/>
              <a:t>‹#›</a:t>
            </a:fld>
            <a:endParaRPr lang="ru-RU"/>
          </a:p>
        </p:txBody>
      </p:sp>
    </p:spTree>
    <p:extLst>
      <p:ext uri="{BB962C8B-B14F-4D97-AF65-F5344CB8AC3E}">
        <p14:creationId xmlns:p14="http://schemas.microsoft.com/office/powerpoint/2010/main" val="31906163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Название 1"/>
          <p:cNvSpPr>
            <a:spLocks noGrp="1"/>
          </p:cNvSpPr>
          <p:nvPr>
            <p:ph type="title"/>
          </p:nvPr>
        </p:nvSpPr>
        <p:spPr/>
        <p:txBody>
          <a:bodyPr/>
          <a:lstStyle>
            <a:lvl1pPr>
              <a:defRPr/>
            </a:lvl1pPr>
          </a:lstStyle>
          <a:p>
            <a:r>
              <a:rPr lang="en-US"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Образец текста</a:t>
            </a:r>
          </a:p>
          <a:p>
            <a:pPr lvl="1"/>
            <a:r>
              <a:rPr lang="en-US" smtClean="0"/>
              <a:t>Второй уровень</a:t>
            </a:r>
          </a:p>
          <a:p>
            <a:pPr lvl="2"/>
            <a:r>
              <a:rPr lang="en-US" smtClean="0"/>
              <a:t>Третий уровень</a:t>
            </a:r>
          </a:p>
          <a:p>
            <a:pPr lvl="3"/>
            <a:r>
              <a:rPr lang="en-US" smtClean="0"/>
              <a:t>Четвертый уровень</a:t>
            </a:r>
          </a:p>
          <a:p>
            <a:pPr lvl="4"/>
            <a:r>
              <a:rPr lang="en-US"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Образец текста</a:t>
            </a:r>
          </a:p>
          <a:p>
            <a:pPr lvl="1"/>
            <a:r>
              <a:rPr lang="en-US" smtClean="0"/>
              <a:t>Второй уровень</a:t>
            </a:r>
          </a:p>
          <a:p>
            <a:pPr lvl="2"/>
            <a:r>
              <a:rPr lang="en-US" smtClean="0"/>
              <a:t>Третий уровень</a:t>
            </a:r>
          </a:p>
          <a:p>
            <a:pPr lvl="3"/>
            <a:r>
              <a:rPr lang="en-US" smtClean="0"/>
              <a:t>Четвертый уровень</a:t>
            </a:r>
          </a:p>
          <a:p>
            <a:pPr lvl="4"/>
            <a:r>
              <a:rPr lang="en-US" smtClean="0"/>
              <a:t>Пятый уровень</a:t>
            </a:r>
            <a:endParaRPr lang="ru-RU"/>
          </a:p>
        </p:txBody>
      </p:sp>
      <p:sp>
        <p:nvSpPr>
          <p:cNvPr id="7" name="Дата 6"/>
          <p:cNvSpPr>
            <a:spLocks noGrp="1"/>
          </p:cNvSpPr>
          <p:nvPr>
            <p:ph type="dt" sz="half" idx="10"/>
          </p:nvPr>
        </p:nvSpPr>
        <p:spPr/>
        <p:txBody>
          <a:bodyPr/>
          <a:lstStyle/>
          <a:p>
            <a:fld id="{462874C1-BED1-C34E-8A8C-8BD3AAF4FF2C}" type="datetimeFigureOut">
              <a:rPr lang="ru-RU" smtClean="0"/>
              <a:t>15.01.15</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A398604D-94CD-944B-A9BD-ADFF829FB702}" type="slidenum">
              <a:rPr lang="ru-RU" smtClean="0"/>
              <a:t>‹#›</a:t>
            </a:fld>
            <a:endParaRPr lang="ru-RU"/>
          </a:p>
        </p:txBody>
      </p:sp>
    </p:spTree>
    <p:extLst>
      <p:ext uri="{BB962C8B-B14F-4D97-AF65-F5344CB8AC3E}">
        <p14:creationId xmlns:p14="http://schemas.microsoft.com/office/powerpoint/2010/main" val="24194036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Название 1"/>
          <p:cNvSpPr>
            <a:spLocks noGrp="1"/>
          </p:cNvSpPr>
          <p:nvPr>
            <p:ph type="title"/>
          </p:nvPr>
        </p:nvSpPr>
        <p:spPr/>
        <p:txBody>
          <a:bodyPr/>
          <a:lstStyle/>
          <a:p>
            <a:r>
              <a:rPr lang="en-US" smtClean="0"/>
              <a:t>Образец заголовка</a:t>
            </a:r>
            <a:endParaRPr lang="ru-RU"/>
          </a:p>
        </p:txBody>
      </p:sp>
      <p:sp>
        <p:nvSpPr>
          <p:cNvPr id="3" name="Дата 2"/>
          <p:cNvSpPr>
            <a:spLocks noGrp="1"/>
          </p:cNvSpPr>
          <p:nvPr>
            <p:ph type="dt" sz="half" idx="10"/>
          </p:nvPr>
        </p:nvSpPr>
        <p:spPr/>
        <p:txBody>
          <a:bodyPr/>
          <a:lstStyle/>
          <a:p>
            <a:fld id="{462874C1-BED1-C34E-8A8C-8BD3AAF4FF2C}" type="datetimeFigureOut">
              <a:rPr lang="ru-RU" smtClean="0"/>
              <a:t>15.01.15</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A398604D-94CD-944B-A9BD-ADFF829FB702}" type="slidenum">
              <a:rPr lang="ru-RU" smtClean="0"/>
              <a:t>‹#›</a:t>
            </a:fld>
            <a:endParaRPr lang="ru-RU"/>
          </a:p>
        </p:txBody>
      </p:sp>
    </p:spTree>
    <p:extLst>
      <p:ext uri="{BB962C8B-B14F-4D97-AF65-F5344CB8AC3E}">
        <p14:creationId xmlns:p14="http://schemas.microsoft.com/office/powerpoint/2010/main" val="32296343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462874C1-BED1-C34E-8A8C-8BD3AAF4FF2C}" type="datetimeFigureOut">
              <a:rPr lang="ru-RU" smtClean="0"/>
              <a:t>15.01.15</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A398604D-94CD-944B-A9BD-ADFF829FB702}" type="slidenum">
              <a:rPr lang="ru-RU" smtClean="0"/>
              <a:t>‹#›</a:t>
            </a:fld>
            <a:endParaRPr lang="ru-RU"/>
          </a:p>
        </p:txBody>
      </p:sp>
    </p:spTree>
    <p:extLst>
      <p:ext uri="{BB962C8B-B14F-4D97-AF65-F5344CB8AC3E}">
        <p14:creationId xmlns:p14="http://schemas.microsoft.com/office/powerpoint/2010/main" val="25979300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Название 1"/>
          <p:cNvSpPr>
            <a:spLocks noGrp="1"/>
          </p:cNvSpPr>
          <p:nvPr>
            <p:ph type="title"/>
          </p:nvPr>
        </p:nvSpPr>
        <p:spPr>
          <a:xfrm>
            <a:off x="457200" y="273050"/>
            <a:ext cx="3008313" cy="1162050"/>
          </a:xfrm>
        </p:spPr>
        <p:txBody>
          <a:bodyPr anchor="b"/>
          <a:lstStyle>
            <a:lvl1pPr algn="l">
              <a:defRPr sz="2000" b="1"/>
            </a:lvl1pPr>
          </a:lstStyle>
          <a:p>
            <a:r>
              <a:rPr lang="en-US"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Образец текста</a:t>
            </a:r>
          </a:p>
          <a:p>
            <a:pPr lvl="1"/>
            <a:r>
              <a:rPr lang="en-US" smtClean="0"/>
              <a:t>Второй уровень</a:t>
            </a:r>
          </a:p>
          <a:p>
            <a:pPr lvl="2"/>
            <a:r>
              <a:rPr lang="en-US" smtClean="0"/>
              <a:t>Третий уровень</a:t>
            </a:r>
          </a:p>
          <a:p>
            <a:pPr lvl="3"/>
            <a:r>
              <a:rPr lang="en-US" smtClean="0"/>
              <a:t>Четвертый уровень</a:t>
            </a:r>
          </a:p>
          <a:p>
            <a:pPr lvl="4"/>
            <a:r>
              <a:rPr lang="en-US"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Образец текста</a:t>
            </a:r>
          </a:p>
        </p:txBody>
      </p:sp>
      <p:sp>
        <p:nvSpPr>
          <p:cNvPr id="5" name="Дата 4"/>
          <p:cNvSpPr>
            <a:spLocks noGrp="1"/>
          </p:cNvSpPr>
          <p:nvPr>
            <p:ph type="dt" sz="half" idx="10"/>
          </p:nvPr>
        </p:nvSpPr>
        <p:spPr/>
        <p:txBody>
          <a:bodyPr/>
          <a:lstStyle/>
          <a:p>
            <a:fld id="{462874C1-BED1-C34E-8A8C-8BD3AAF4FF2C}" type="datetimeFigureOut">
              <a:rPr lang="ru-RU" smtClean="0"/>
              <a:t>15.01.15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A398604D-94CD-944B-A9BD-ADFF829FB702}" type="slidenum">
              <a:rPr lang="ru-RU" smtClean="0"/>
              <a:t>‹#›</a:t>
            </a:fld>
            <a:endParaRPr lang="ru-RU"/>
          </a:p>
        </p:txBody>
      </p:sp>
    </p:spTree>
    <p:extLst>
      <p:ext uri="{BB962C8B-B14F-4D97-AF65-F5344CB8AC3E}">
        <p14:creationId xmlns:p14="http://schemas.microsoft.com/office/powerpoint/2010/main" val="1913269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Название 1"/>
          <p:cNvSpPr>
            <a:spLocks noGrp="1"/>
          </p:cNvSpPr>
          <p:nvPr>
            <p:ph type="title"/>
          </p:nvPr>
        </p:nvSpPr>
        <p:spPr>
          <a:xfrm>
            <a:off x="1792288" y="4800600"/>
            <a:ext cx="5486400" cy="566738"/>
          </a:xfrm>
        </p:spPr>
        <p:txBody>
          <a:bodyPr anchor="b"/>
          <a:lstStyle>
            <a:lvl1pPr algn="l">
              <a:defRPr sz="2000" b="1"/>
            </a:lvl1pPr>
          </a:lstStyle>
          <a:p>
            <a:r>
              <a:rPr lang="en-US"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Образец текста</a:t>
            </a:r>
          </a:p>
        </p:txBody>
      </p:sp>
      <p:sp>
        <p:nvSpPr>
          <p:cNvPr id="5" name="Дата 4"/>
          <p:cNvSpPr>
            <a:spLocks noGrp="1"/>
          </p:cNvSpPr>
          <p:nvPr>
            <p:ph type="dt" sz="half" idx="10"/>
          </p:nvPr>
        </p:nvSpPr>
        <p:spPr/>
        <p:txBody>
          <a:bodyPr/>
          <a:lstStyle/>
          <a:p>
            <a:fld id="{462874C1-BED1-C34E-8A8C-8BD3AAF4FF2C}" type="datetimeFigureOut">
              <a:rPr lang="ru-RU" smtClean="0"/>
              <a:t>15.01.15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A398604D-94CD-944B-A9BD-ADFF829FB702}" type="slidenum">
              <a:rPr lang="ru-RU" smtClean="0"/>
              <a:t>‹#›</a:t>
            </a:fld>
            <a:endParaRPr lang="ru-RU"/>
          </a:p>
        </p:txBody>
      </p:sp>
    </p:spTree>
    <p:extLst>
      <p:ext uri="{BB962C8B-B14F-4D97-AF65-F5344CB8AC3E}">
        <p14:creationId xmlns:p14="http://schemas.microsoft.com/office/powerpoint/2010/main" val="1305381017"/>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Образец текста</a:t>
            </a:r>
          </a:p>
          <a:p>
            <a:pPr lvl="1"/>
            <a:r>
              <a:rPr lang="en-US" smtClean="0"/>
              <a:t>Второй уровень</a:t>
            </a:r>
          </a:p>
          <a:p>
            <a:pPr lvl="2"/>
            <a:r>
              <a:rPr lang="en-US" smtClean="0"/>
              <a:t>Третий уровень</a:t>
            </a:r>
          </a:p>
          <a:p>
            <a:pPr lvl="3"/>
            <a:r>
              <a:rPr lang="en-US" smtClean="0"/>
              <a:t>Четвертый уровень</a:t>
            </a:r>
          </a:p>
          <a:p>
            <a:pPr lvl="4"/>
            <a:r>
              <a:rPr lang="en-US"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62874C1-BED1-C34E-8A8C-8BD3AAF4FF2C}" type="datetimeFigureOut">
              <a:rPr lang="ru-RU" smtClean="0"/>
              <a:t>15.01.15</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398604D-94CD-944B-A9BD-ADFF829FB702}" type="slidenum">
              <a:rPr lang="ru-RU" smtClean="0"/>
              <a:t>‹#›</a:t>
            </a:fld>
            <a:endParaRPr lang="ru-RU"/>
          </a:p>
        </p:txBody>
      </p:sp>
    </p:spTree>
    <p:extLst>
      <p:ext uri="{BB962C8B-B14F-4D97-AF65-F5344CB8AC3E}">
        <p14:creationId xmlns:p14="http://schemas.microsoft.com/office/powerpoint/2010/main" val="175228683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ru-RU"/>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4" Type="http://schemas.openxmlformats.org/officeDocument/2006/relationships/diagramQuickStyle" Target="../diagrams/quickStyle1.xml"/><Relationship Id="rId5" Type="http://schemas.openxmlformats.org/officeDocument/2006/relationships/diagramColors" Target="../diagrams/colors1.xml"/><Relationship Id="rId6" Type="http://schemas.microsoft.com/office/2007/relationships/diagramDrawing" Target="../diagrams/drawing1.xml"/><Relationship Id="rId1" Type="http://schemas.openxmlformats.org/officeDocument/2006/relationships/slideLayout" Target="../slideLayouts/slideLayout2.xml"/><Relationship Id="rId2" Type="http://schemas.openxmlformats.org/officeDocument/2006/relationships/diagramData" Target="../diagrams/data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азвание 1"/>
          <p:cNvSpPr>
            <a:spLocks noGrp="1"/>
          </p:cNvSpPr>
          <p:nvPr>
            <p:ph type="ctrTitle"/>
          </p:nvPr>
        </p:nvSpPr>
        <p:spPr/>
        <p:txBody>
          <a:bodyPr/>
          <a:lstStyle/>
          <a:p>
            <a:r>
              <a:rPr lang="ru-RU" dirty="0" smtClean="0"/>
              <a:t>Основы продаж </a:t>
            </a:r>
            <a:r>
              <a:rPr lang="en-US" dirty="0" smtClean="0"/>
              <a:t>b2b</a:t>
            </a:r>
            <a:endParaRPr lang="ru-RU" dirty="0"/>
          </a:p>
        </p:txBody>
      </p:sp>
      <p:sp>
        <p:nvSpPr>
          <p:cNvPr id="3" name="Подзаголовок 2"/>
          <p:cNvSpPr>
            <a:spLocks noGrp="1"/>
          </p:cNvSpPr>
          <p:nvPr>
            <p:ph type="subTitle" idx="1"/>
          </p:nvPr>
        </p:nvSpPr>
        <p:spPr/>
        <p:txBody>
          <a:bodyPr/>
          <a:lstStyle/>
          <a:p>
            <a:endParaRPr lang="ru-RU" dirty="0"/>
          </a:p>
        </p:txBody>
      </p:sp>
    </p:spTree>
    <p:extLst>
      <p:ext uri="{BB962C8B-B14F-4D97-AF65-F5344CB8AC3E}">
        <p14:creationId xmlns:p14="http://schemas.microsoft.com/office/powerpoint/2010/main" val="11925222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азвание 1"/>
          <p:cNvSpPr>
            <a:spLocks noGrp="1"/>
          </p:cNvSpPr>
          <p:nvPr>
            <p:ph type="title"/>
          </p:nvPr>
        </p:nvSpPr>
        <p:spPr/>
        <p:txBody>
          <a:bodyPr/>
          <a:lstStyle/>
          <a:p>
            <a:r>
              <a:rPr lang="ru-RU" dirty="0" smtClean="0"/>
              <a:t>Что такое «скрипт»</a:t>
            </a:r>
            <a:endParaRPr lang="ru-RU" dirty="0"/>
          </a:p>
        </p:txBody>
      </p:sp>
      <p:sp>
        <p:nvSpPr>
          <p:cNvPr id="3" name="Содержимое 2"/>
          <p:cNvSpPr>
            <a:spLocks noGrp="1"/>
          </p:cNvSpPr>
          <p:nvPr>
            <p:ph idx="1"/>
          </p:nvPr>
        </p:nvSpPr>
        <p:spPr/>
        <p:txBody>
          <a:bodyPr>
            <a:normAutofit fontScale="70000" lnSpcReduction="20000"/>
          </a:bodyPr>
          <a:lstStyle/>
          <a:p>
            <a:r>
              <a:rPr lang="ru-RU" dirty="0" smtClean="0"/>
              <a:t>Последовательность разговора с потенциальным клиентом</a:t>
            </a:r>
          </a:p>
          <a:p>
            <a:r>
              <a:rPr lang="ru-RU" dirty="0" smtClean="0"/>
              <a:t>Как мы представляемся, как пытаемся дойти до ЛПР</a:t>
            </a:r>
          </a:p>
          <a:p>
            <a:r>
              <a:rPr lang="ru-RU" dirty="0" smtClean="0"/>
              <a:t>Что говорим ЛПР, как отвечаем на самые стандартные возражения</a:t>
            </a:r>
          </a:p>
          <a:p>
            <a:r>
              <a:rPr lang="ru-RU" dirty="0" smtClean="0"/>
              <a:t>Скрипт должен быть один. Это работа руководителя продаж – создать скрипт, которым пользуются продавцы, и в последствии – модифицировать его, используя лучшие практики из реальных продаж</a:t>
            </a:r>
          </a:p>
          <a:p>
            <a:r>
              <a:rPr lang="ru-RU" dirty="0" smtClean="0"/>
              <a:t>Продавцы отклоняются от скрипта на свой страх и риск :) – если удастся найти более «рабочий» вариант, продавец – молодец</a:t>
            </a:r>
          </a:p>
          <a:p>
            <a:pPr lvl="1"/>
            <a:r>
              <a:rPr lang="ru-RU" dirty="0" smtClean="0"/>
              <a:t>Но если </a:t>
            </a:r>
            <a:r>
              <a:rPr lang="ru-RU" dirty="0" err="1" smtClean="0"/>
              <a:t>отколонялся</a:t>
            </a:r>
            <a:r>
              <a:rPr lang="ru-RU" dirty="0" smtClean="0"/>
              <a:t>, и не выполнил план продаж – берегись!</a:t>
            </a:r>
          </a:p>
          <a:p>
            <a:r>
              <a:rPr lang="ru-RU" dirty="0" smtClean="0"/>
              <a:t>Единообразие дает возможность для управления. Когда каждый «поет свою песню» </a:t>
            </a:r>
            <a:r>
              <a:rPr lang="en-US" dirty="0" smtClean="0"/>
              <a:t>- </a:t>
            </a:r>
            <a:r>
              <a:rPr lang="ru-RU" dirty="0" smtClean="0"/>
              <a:t>непонятно, какой результат ожидать (усложняет управление продажами для руководства)</a:t>
            </a:r>
            <a:endParaRPr lang="ru-RU" dirty="0"/>
          </a:p>
        </p:txBody>
      </p:sp>
    </p:spTree>
    <p:extLst>
      <p:ext uri="{BB962C8B-B14F-4D97-AF65-F5344CB8AC3E}">
        <p14:creationId xmlns:p14="http://schemas.microsoft.com/office/powerpoint/2010/main" val="33897246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азвание 1"/>
          <p:cNvSpPr>
            <a:spLocks noGrp="1"/>
          </p:cNvSpPr>
          <p:nvPr>
            <p:ph type="title"/>
          </p:nvPr>
        </p:nvSpPr>
        <p:spPr/>
        <p:txBody>
          <a:bodyPr/>
          <a:lstStyle/>
          <a:p>
            <a:r>
              <a:rPr lang="ru-RU" dirty="0" smtClean="0"/>
              <a:t>Что такое </a:t>
            </a:r>
            <a:r>
              <a:rPr lang="en-US" dirty="0" smtClean="0"/>
              <a:t>CRM?</a:t>
            </a:r>
            <a:endParaRPr lang="ru-RU" dirty="0"/>
          </a:p>
        </p:txBody>
      </p:sp>
      <p:sp>
        <p:nvSpPr>
          <p:cNvPr id="3" name="Содержимое 2"/>
          <p:cNvSpPr>
            <a:spLocks noGrp="1"/>
          </p:cNvSpPr>
          <p:nvPr>
            <p:ph idx="1"/>
          </p:nvPr>
        </p:nvSpPr>
        <p:spPr/>
        <p:txBody>
          <a:bodyPr>
            <a:normAutofit fontScale="70000" lnSpcReduction="20000"/>
          </a:bodyPr>
          <a:lstStyle/>
          <a:p>
            <a:r>
              <a:rPr lang="en-US" dirty="0" smtClean="0"/>
              <a:t>CRM – customer relationship management</a:t>
            </a:r>
          </a:p>
          <a:p>
            <a:r>
              <a:rPr lang="ru-RU" dirty="0" smtClean="0"/>
              <a:t>Система управления взаимодействия с клиентами</a:t>
            </a:r>
          </a:p>
          <a:p>
            <a:pPr lvl="1"/>
            <a:r>
              <a:rPr lang="ru-RU" dirty="0" smtClean="0"/>
              <a:t>С точки зрения продавца – больше «система учета»</a:t>
            </a:r>
          </a:p>
          <a:p>
            <a:r>
              <a:rPr lang="ru-RU" dirty="0" smtClean="0"/>
              <a:t>Во многих компаниях учет контактов, сделанных продавцами, ведется на листочках, в </a:t>
            </a:r>
            <a:r>
              <a:rPr lang="en-US" dirty="0" smtClean="0"/>
              <a:t>Excel</a:t>
            </a:r>
            <a:r>
              <a:rPr lang="ru-RU" dirty="0" smtClean="0"/>
              <a:t> и т.д. – от этого нужно избавляться</a:t>
            </a:r>
          </a:p>
          <a:p>
            <a:r>
              <a:rPr lang="ru-RU" dirty="0" smtClean="0"/>
              <a:t>Главный плюс </a:t>
            </a:r>
            <a:r>
              <a:rPr lang="en-US" dirty="0" smtClean="0"/>
              <a:t>CRM – </a:t>
            </a:r>
            <a:r>
              <a:rPr lang="ru-RU" dirty="0" smtClean="0"/>
              <a:t>возможность анализировать то, что происходило, не обращая внимания на субъективные объяснения продавцов</a:t>
            </a:r>
          </a:p>
          <a:p>
            <a:r>
              <a:rPr lang="ru-RU" dirty="0" smtClean="0"/>
              <a:t>В профессиональных </a:t>
            </a:r>
            <a:r>
              <a:rPr lang="en-US" dirty="0" smtClean="0"/>
              <a:t>CRM</a:t>
            </a:r>
            <a:r>
              <a:rPr lang="ru-RU" dirty="0" smtClean="0"/>
              <a:t> вы можете сортировать клиентов в зависимости от данных, которые вам нужны и анализировать статистику того, что вы делаете: сколько сделано звонков за период, сколько контактов купили, и так далее.</a:t>
            </a:r>
          </a:p>
          <a:p>
            <a:r>
              <a:rPr lang="en-US" dirty="0" smtClean="0"/>
              <a:t>CRM – </a:t>
            </a:r>
            <a:r>
              <a:rPr lang="ru-RU" dirty="0" smtClean="0"/>
              <a:t>исключительно полезный инструмент, как для самих продавцов, так и для их руководителя!</a:t>
            </a:r>
            <a:endParaRPr lang="ru-RU" dirty="0"/>
          </a:p>
        </p:txBody>
      </p:sp>
    </p:spTree>
    <p:extLst>
      <p:ext uri="{BB962C8B-B14F-4D97-AF65-F5344CB8AC3E}">
        <p14:creationId xmlns:p14="http://schemas.microsoft.com/office/powerpoint/2010/main" val="39238046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азвание 1"/>
          <p:cNvSpPr>
            <a:spLocks noGrp="1"/>
          </p:cNvSpPr>
          <p:nvPr>
            <p:ph type="title"/>
          </p:nvPr>
        </p:nvSpPr>
        <p:spPr/>
        <p:txBody>
          <a:bodyPr/>
          <a:lstStyle/>
          <a:p>
            <a:r>
              <a:rPr lang="ru-RU" dirty="0" smtClean="0"/>
              <a:t>Отношение к тому, что продаете</a:t>
            </a:r>
            <a:endParaRPr lang="ru-RU" dirty="0"/>
          </a:p>
        </p:txBody>
      </p:sp>
      <p:sp>
        <p:nvSpPr>
          <p:cNvPr id="3" name="Содержимое 2"/>
          <p:cNvSpPr>
            <a:spLocks noGrp="1"/>
          </p:cNvSpPr>
          <p:nvPr>
            <p:ph idx="1"/>
          </p:nvPr>
        </p:nvSpPr>
        <p:spPr/>
        <p:txBody>
          <a:bodyPr>
            <a:normAutofit fontScale="85000" lnSpcReduction="20000"/>
          </a:bodyPr>
          <a:lstStyle/>
          <a:p>
            <a:r>
              <a:rPr lang="ru-RU" dirty="0" smtClean="0"/>
              <a:t>Если вы сами не верите в то, что продаете – вы не достигнете успеха</a:t>
            </a:r>
          </a:p>
          <a:p>
            <a:r>
              <a:rPr lang="ru-RU" dirty="0" smtClean="0"/>
              <a:t>Нет, вы может быть даже что-то и продадите, если найдутся клиенты, которым это надо настолько сильно</a:t>
            </a:r>
          </a:p>
          <a:p>
            <a:pPr lvl="1"/>
            <a:r>
              <a:rPr lang="ru-RU" dirty="0" smtClean="0"/>
              <a:t>Но если есть хоть какая-то конкуренция, хоть какое-то длительное общение – вы не сможете постоянно скрывать свои мысли «я продаю какой-то отстой». Это будет заметно. </a:t>
            </a:r>
          </a:p>
          <a:p>
            <a:r>
              <a:rPr lang="ru-RU" dirty="0" smtClean="0"/>
              <a:t>Что делать, если я правда «продаю отстой»? Менять работу или найти способ поверить в товар/услугу.</a:t>
            </a:r>
            <a:endParaRPr lang="ru-RU" dirty="0"/>
          </a:p>
        </p:txBody>
      </p:sp>
    </p:spTree>
    <p:extLst>
      <p:ext uri="{BB962C8B-B14F-4D97-AF65-F5344CB8AC3E}">
        <p14:creationId xmlns:p14="http://schemas.microsoft.com/office/powerpoint/2010/main" val="739436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азвание 1"/>
          <p:cNvSpPr>
            <a:spLocks noGrp="1"/>
          </p:cNvSpPr>
          <p:nvPr>
            <p:ph type="title"/>
          </p:nvPr>
        </p:nvSpPr>
        <p:spPr/>
        <p:txBody>
          <a:bodyPr/>
          <a:lstStyle/>
          <a:p>
            <a:r>
              <a:rPr lang="ru-RU" dirty="0" smtClean="0"/>
              <a:t>Как поверить то, что продаете?</a:t>
            </a:r>
            <a:endParaRPr lang="ru-RU" dirty="0"/>
          </a:p>
        </p:txBody>
      </p:sp>
      <p:sp>
        <p:nvSpPr>
          <p:cNvPr id="3" name="Содержимое 2"/>
          <p:cNvSpPr>
            <a:spLocks noGrp="1"/>
          </p:cNvSpPr>
          <p:nvPr>
            <p:ph idx="1"/>
          </p:nvPr>
        </p:nvSpPr>
        <p:spPr/>
        <p:txBody>
          <a:bodyPr>
            <a:normAutofit fontScale="92500" lnSpcReduction="10000"/>
          </a:bodyPr>
          <a:lstStyle/>
          <a:p>
            <a:r>
              <a:rPr lang="ru-RU" dirty="0" smtClean="0"/>
              <a:t>Часто продавцы не могут поверить, что это кому-нибудь нужно</a:t>
            </a:r>
          </a:p>
          <a:p>
            <a:r>
              <a:rPr lang="ru-RU" dirty="0" smtClean="0"/>
              <a:t>«Да кому может прийти в голову селить своих командировочных в наш отель по такой цене?»</a:t>
            </a:r>
          </a:p>
          <a:p>
            <a:r>
              <a:rPr lang="ru-RU" dirty="0" smtClean="0"/>
              <a:t>«Господи, зачем кому-то покупать наши Мерседесы, если любая </a:t>
            </a:r>
            <a:r>
              <a:rPr lang="ru-RU" dirty="0" err="1" smtClean="0"/>
              <a:t>Кэмри</a:t>
            </a:r>
            <a:r>
              <a:rPr lang="ru-RU" dirty="0" smtClean="0"/>
              <a:t> не хуже, а стоит в пять раз дешевле?»</a:t>
            </a:r>
          </a:p>
          <a:p>
            <a:r>
              <a:rPr lang="ru-RU" dirty="0" smtClean="0"/>
              <a:t>«И что, кто-то вообще способен заказать разработку сайта за 300 000 рублей?»</a:t>
            </a:r>
            <a:endParaRPr lang="ru-RU" dirty="0"/>
          </a:p>
        </p:txBody>
      </p:sp>
    </p:spTree>
    <p:extLst>
      <p:ext uri="{BB962C8B-B14F-4D97-AF65-F5344CB8AC3E}">
        <p14:creationId xmlns:p14="http://schemas.microsoft.com/office/powerpoint/2010/main" val="275595422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азвание 1"/>
          <p:cNvSpPr>
            <a:spLocks noGrp="1"/>
          </p:cNvSpPr>
          <p:nvPr>
            <p:ph type="title"/>
          </p:nvPr>
        </p:nvSpPr>
        <p:spPr/>
        <p:txBody>
          <a:bodyPr/>
          <a:lstStyle/>
          <a:p>
            <a:r>
              <a:rPr lang="ru-RU" dirty="0" smtClean="0"/>
              <a:t>Как поверить то, что продаете?</a:t>
            </a:r>
            <a:endParaRPr lang="ru-RU" dirty="0"/>
          </a:p>
        </p:txBody>
      </p:sp>
      <p:sp>
        <p:nvSpPr>
          <p:cNvPr id="3" name="Содержимое 2"/>
          <p:cNvSpPr>
            <a:spLocks noGrp="1"/>
          </p:cNvSpPr>
          <p:nvPr>
            <p:ph idx="1"/>
          </p:nvPr>
        </p:nvSpPr>
        <p:spPr/>
        <p:txBody>
          <a:bodyPr/>
          <a:lstStyle/>
          <a:p>
            <a:r>
              <a:rPr lang="ru-RU" dirty="0" smtClean="0"/>
              <a:t>Понять мотивацию</a:t>
            </a:r>
          </a:p>
          <a:p>
            <a:pPr lvl="1"/>
            <a:r>
              <a:rPr lang="ru-RU" dirty="0" smtClean="0"/>
              <a:t>Покупают не продукты или услуги</a:t>
            </a:r>
          </a:p>
          <a:p>
            <a:pPr lvl="1"/>
            <a:r>
              <a:rPr lang="ru-RU" dirty="0" smtClean="0"/>
              <a:t>Покупают решение каких-то проблем</a:t>
            </a:r>
          </a:p>
          <a:p>
            <a:pPr lvl="1"/>
            <a:r>
              <a:rPr lang="ru-RU" dirty="0" smtClean="0"/>
              <a:t>Клиенты, селящие гостей в «Марриотт» или покупающие Мерседес в качестве корпоративного транспорта не решают проблему «сэкономить» – они решают другие проблемы, например «лояльность персонала», «ощущение превосходства» и т.д.</a:t>
            </a:r>
            <a:endParaRPr lang="ru-RU" dirty="0"/>
          </a:p>
        </p:txBody>
      </p:sp>
    </p:spTree>
    <p:extLst>
      <p:ext uri="{BB962C8B-B14F-4D97-AF65-F5344CB8AC3E}">
        <p14:creationId xmlns:p14="http://schemas.microsoft.com/office/powerpoint/2010/main" val="121305539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азвание 1"/>
          <p:cNvSpPr>
            <a:spLocks noGrp="1"/>
          </p:cNvSpPr>
          <p:nvPr>
            <p:ph type="title"/>
          </p:nvPr>
        </p:nvSpPr>
        <p:spPr/>
        <p:txBody>
          <a:bodyPr/>
          <a:lstStyle/>
          <a:p>
            <a:r>
              <a:rPr lang="ru-RU" dirty="0" smtClean="0"/>
              <a:t>Как поверить то, что продаете?</a:t>
            </a:r>
            <a:endParaRPr lang="ru-RU" dirty="0"/>
          </a:p>
        </p:txBody>
      </p:sp>
      <p:sp>
        <p:nvSpPr>
          <p:cNvPr id="3" name="Содержимое 2"/>
          <p:cNvSpPr>
            <a:spLocks noGrp="1"/>
          </p:cNvSpPr>
          <p:nvPr>
            <p:ph idx="1"/>
          </p:nvPr>
        </p:nvSpPr>
        <p:spPr/>
        <p:txBody>
          <a:bodyPr/>
          <a:lstStyle/>
          <a:p>
            <a:r>
              <a:rPr lang="ru-RU" dirty="0" smtClean="0"/>
              <a:t>Посмотреть историю продаж</a:t>
            </a:r>
          </a:p>
          <a:p>
            <a:pPr lvl="1"/>
            <a:r>
              <a:rPr lang="ru-RU" dirty="0" smtClean="0"/>
              <a:t>До вас компания продала разработку сайта за 300 000 рублей более 100 раз</a:t>
            </a:r>
          </a:p>
          <a:p>
            <a:pPr lvl="1"/>
            <a:r>
              <a:rPr lang="ru-RU" dirty="0" smtClean="0"/>
              <a:t>Вы можете не верить, что это кому-то надо, но история продаж говорит об обратном</a:t>
            </a:r>
            <a:endParaRPr lang="ru-RU" dirty="0"/>
          </a:p>
        </p:txBody>
      </p:sp>
    </p:spTree>
    <p:extLst>
      <p:ext uri="{BB962C8B-B14F-4D97-AF65-F5344CB8AC3E}">
        <p14:creationId xmlns:p14="http://schemas.microsoft.com/office/powerpoint/2010/main" val="87753801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азвание 1"/>
          <p:cNvSpPr>
            <a:spLocks noGrp="1"/>
          </p:cNvSpPr>
          <p:nvPr>
            <p:ph type="title"/>
          </p:nvPr>
        </p:nvSpPr>
        <p:spPr/>
        <p:txBody>
          <a:bodyPr/>
          <a:lstStyle/>
          <a:p>
            <a:r>
              <a:rPr lang="ru-RU" dirty="0" smtClean="0"/>
              <a:t>Как поверить то, что продаете?</a:t>
            </a:r>
            <a:endParaRPr lang="ru-RU" dirty="0"/>
          </a:p>
        </p:txBody>
      </p:sp>
      <p:sp>
        <p:nvSpPr>
          <p:cNvPr id="3" name="Содержимое 2"/>
          <p:cNvSpPr>
            <a:spLocks noGrp="1"/>
          </p:cNvSpPr>
          <p:nvPr>
            <p:ph idx="1"/>
          </p:nvPr>
        </p:nvSpPr>
        <p:spPr/>
        <p:txBody>
          <a:bodyPr>
            <a:normAutofit fontScale="92500" lnSpcReduction="10000"/>
          </a:bodyPr>
          <a:lstStyle/>
          <a:p>
            <a:r>
              <a:rPr lang="ru-RU" dirty="0" smtClean="0"/>
              <a:t>Воспользоваться «приемом </a:t>
            </a:r>
            <a:r>
              <a:rPr lang="ru-RU" dirty="0" err="1" smtClean="0"/>
              <a:t>отельеров</a:t>
            </a:r>
            <a:r>
              <a:rPr lang="ru-RU" dirty="0" smtClean="0"/>
              <a:t>»</a:t>
            </a:r>
          </a:p>
          <a:p>
            <a:pPr lvl="1"/>
            <a:r>
              <a:rPr lang="ru-RU" dirty="0" smtClean="0"/>
              <a:t>В дорогих отелях часто возникает непонимание у персонала, как кто-то может платить такие гигантские деньги за номера, за ужин в ресторане и т.д.</a:t>
            </a:r>
          </a:p>
          <a:p>
            <a:pPr lvl="1"/>
            <a:r>
              <a:rPr lang="ru-RU" dirty="0" smtClean="0"/>
              <a:t>Персоналу предлагают думать следующим образом: вот вы получаете некую зарплату в месяц, для вас разумно поужинать скажем за некую сумму. Наши гости получают в среднем в 10 раз больше в месяц, поэтому для них совершенно нормально заплатить в 10 раз больше за ужин.</a:t>
            </a:r>
            <a:endParaRPr lang="ru-RU" dirty="0"/>
          </a:p>
        </p:txBody>
      </p:sp>
    </p:spTree>
    <p:extLst>
      <p:ext uri="{BB962C8B-B14F-4D97-AF65-F5344CB8AC3E}">
        <p14:creationId xmlns:p14="http://schemas.microsoft.com/office/powerpoint/2010/main" val="36908150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азвание 1"/>
          <p:cNvSpPr>
            <a:spLocks noGrp="1"/>
          </p:cNvSpPr>
          <p:nvPr>
            <p:ph type="title"/>
          </p:nvPr>
        </p:nvSpPr>
        <p:spPr/>
        <p:txBody>
          <a:bodyPr/>
          <a:lstStyle/>
          <a:p>
            <a:r>
              <a:rPr lang="ru-RU" dirty="0" smtClean="0"/>
              <a:t>Поиск подходящей аудитории</a:t>
            </a:r>
            <a:endParaRPr lang="ru-RU" dirty="0"/>
          </a:p>
        </p:txBody>
      </p:sp>
      <p:sp>
        <p:nvSpPr>
          <p:cNvPr id="3" name="Содержимое 2"/>
          <p:cNvSpPr>
            <a:spLocks noGrp="1"/>
          </p:cNvSpPr>
          <p:nvPr>
            <p:ph idx="1"/>
          </p:nvPr>
        </p:nvSpPr>
        <p:spPr/>
        <p:txBody>
          <a:bodyPr>
            <a:normAutofit fontScale="92500"/>
          </a:bodyPr>
          <a:lstStyle/>
          <a:p>
            <a:r>
              <a:rPr lang="ru-RU" dirty="0" smtClean="0"/>
              <a:t>«Продавать очень просто – нужно найти тех, кому нужно то, что вы продаете, и предложить им это» (с) </a:t>
            </a:r>
            <a:r>
              <a:rPr lang="ru-RU" dirty="0" smtClean="0">
                <a:solidFill>
                  <a:srgbClr val="000000"/>
                </a:solidFill>
              </a:rPr>
              <a:t>Гарри Браун (</a:t>
            </a:r>
            <a:r>
              <a:rPr lang="en-US" dirty="0" smtClean="0">
                <a:solidFill>
                  <a:srgbClr val="000000"/>
                </a:solidFill>
              </a:rPr>
              <a:t>Harry Browne)</a:t>
            </a:r>
            <a:endParaRPr lang="ru-RU" dirty="0" smtClean="0">
              <a:solidFill>
                <a:srgbClr val="000000"/>
              </a:solidFill>
            </a:endParaRPr>
          </a:p>
          <a:p>
            <a:r>
              <a:rPr lang="ru-RU" dirty="0" smtClean="0"/>
              <a:t>Компании часто тратят колоссальные усилия на то, чтобы заставить своих продавцов продавать клиентам то, что им не нужно</a:t>
            </a:r>
          </a:p>
          <a:p>
            <a:r>
              <a:rPr lang="ru-RU" dirty="0" smtClean="0"/>
              <a:t>В то же время, какой бы продукт вы не взяли – в мире найдется достаточно компаний, которым это нужно, осталось их только найти.</a:t>
            </a:r>
          </a:p>
        </p:txBody>
      </p:sp>
    </p:spTree>
    <p:extLst>
      <p:ext uri="{BB962C8B-B14F-4D97-AF65-F5344CB8AC3E}">
        <p14:creationId xmlns:p14="http://schemas.microsoft.com/office/powerpoint/2010/main" val="305811921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азвание 1"/>
          <p:cNvSpPr>
            <a:spLocks noGrp="1"/>
          </p:cNvSpPr>
          <p:nvPr>
            <p:ph type="title"/>
          </p:nvPr>
        </p:nvSpPr>
        <p:spPr/>
        <p:txBody>
          <a:bodyPr>
            <a:normAutofit fontScale="90000"/>
          </a:bodyPr>
          <a:lstStyle/>
          <a:p>
            <a:r>
              <a:rPr lang="ru-RU" dirty="0" smtClean="0"/>
              <a:t>Убедитесь, что вы пытаетесь продавать тем, кому это нужно</a:t>
            </a:r>
            <a:endParaRPr lang="ru-RU" dirty="0"/>
          </a:p>
        </p:txBody>
      </p:sp>
      <p:sp>
        <p:nvSpPr>
          <p:cNvPr id="3" name="Содержимое 2"/>
          <p:cNvSpPr>
            <a:spLocks noGrp="1"/>
          </p:cNvSpPr>
          <p:nvPr>
            <p:ph idx="1"/>
          </p:nvPr>
        </p:nvSpPr>
        <p:spPr/>
        <p:txBody>
          <a:bodyPr>
            <a:normAutofit fontScale="77500" lnSpcReduction="20000"/>
          </a:bodyPr>
          <a:lstStyle/>
          <a:p>
            <a:r>
              <a:rPr lang="ru-RU" dirty="0" smtClean="0"/>
              <a:t>Если продажи «не идут», часто гораздо эффективнее поискать другой сегмент (кому пытаться продать), чем мучать своих продавцов «тренингами по преодолению возражений» или продавцам пытаться «</a:t>
            </a:r>
            <a:r>
              <a:rPr lang="ru-RU" dirty="0" err="1" smtClean="0"/>
              <a:t>додавливать</a:t>
            </a:r>
            <a:r>
              <a:rPr lang="ru-RU" dirty="0" smtClean="0"/>
              <a:t> клиента»</a:t>
            </a:r>
          </a:p>
          <a:p>
            <a:r>
              <a:rPr lang="ru-RU" dirty="0" smtClean="0">
                <a:solidFill>
                  <a:srgbClr val="FF0000"/>
                </a:solidFill>
              </a:rPr>
              <a:t>Упражнение: у вас есть 10 минут – подумайте и запишите варианты, кому стоит попробовать продавать ваш товар или услугу (и это не делалось ранее)</a:t>
            </a:r>
          </a:p>
          <a:p>
            <a:pPr lvl="1"/>
            <a:r>
              <a:rPr lang="ru-RU" dirty="0" smtClean="0">
                <a:solidFill>
                  <a:srgbClr val="FF0000"/>
                </a:solidFill>
              </a:rPr>
              <a:t>Если участники тренинга из одной компании – надо разбиться на 2-3 группы и работать в группах</a:t>
            </a:r>
          </a:p>
          <a:p>
            <a:pPr lvl="1"/>
            <a:r>
              <a:rPr lang="ru-RU" dirty="0" smtClean="0">
                <a:solidFill>
                  <a:srgbClr val="FF0000"/>
                </a:solidFill>
              </a:rPr>
              <a:t>Если участники из разных компаний, каждый работает индивидуально и кратко презентует свои мысли в краткой форме</a:t>
            </a:r>
          </a:p>
        </p:txBody>
      </p:sp>
    </p:spTree>
    <p:extLst>
      <p:ext uri="{BB962C8B-B14F-4D97-AF65-F5344CB8AC3E}">
        <p14:creationId xmlns:p14="http://schemas.microsoft.com/office/powerpoint/2010/main" val="269994613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азвание 1"/>
          <p:cNvSpPr>
            <a:spLocks noGrp="1"/>
          </p:cNvSpPr>
          <p:nvPr>
            <p:ph type="title"/>
          </p:nvPr>
        </p:nvSpPr>
        <p:spPr/>
        <p:txBody>
          <a:bodyPr/>
          <a:lstStyle/>
          <a:p>
            <a:r>
              <a:rPr lang="ru-RU" dirty="0" smtClean="0"/>
              <a:t>Ваша сеть контактов</a:t>
            </a:r>
            <a:endParaRPr lang="ru-RU" dirty="0"/>
          </a:p>
        </p:txBody>
      </p:sp>
      <p:sp>
        <p:nvSpPr>
          <p:cNvPr id="3" name="Содержимое 2"/>
          <p:cNvSpPr>
            <a:spLocks noGrp="1"/>
          </p:cNvSpPr>
          <p:nvPr>
            <p:ph idx="1"/>
          </p:nvPr>
        </p:nvSpPr>
        <p:spPr>
          <a:xfrm>
            <a:off x="457200" y="1600200"/>
            <a:ext cx="8229600" cy="4943324"/>
          </a:xfrm>
        </p:spPr>
        <p:txBody>
          <a:bodyPr>
            <a:noAutofit/>
          </a:bodyPr>
          <a:lstStyle/>
          <a:p>
            <a:r>
              <a:rPr lang="ru-RU" sz="2000" dirty="0" smtClean="0"/>
              <a:t>Часто покупают не у Компании </a:t>
            </a:r>
            <a:r>
              <a:rPr lang="en-US" sz="2000" dirty="0" smtClean="0"/>
              <a:t>X</a:t>
            </a:r>
            <a:r>
              <a:rPr lang="ru-RU" sz="2000" dirty="0" smtClean="0"/>
              <a:t>, а у продавца </a:t>
            </a:r>
            <a:r>
              <a:rPr lang="en-US" sz="2000" dirty="0" smtClean="0"/>
              <a:t>Y</a:t>
            </a:r>
          </a:p>
          <a:p>
            <a:r>
              <a:rPr lang="ru-RU" sz="2000" dirty="0" smtClean="0"/>
              <a:t>Человеческие взаимоотношения играют колоссальную роль</a:t>
            </a:r>
            <a:endParaRPr lang="en-US" sz="2000" dirty="0" smtClean="0"/>
          </a:p>
          <a:p>
            <a:pPr lvl="1"/>
            <a:r>
              <a:rPr lang="ru-RU" sz="2000" dirty="0" smtClean="0"/>
              <a:t>Если вы еще не видели, как продавец уводит к конкуренту как минимум треть «своих» клиентов, вам предстоит пережить одно из величайших открытий в жизни</a:t>
            </a:r>
          </a:p>
          <a:p>
            <a:r>
              <a:rPr lang="ru-RU" sz="2000" dirty="0" smtClean="0"/>
              <a:t>В очень многих случаях компаниям не нужен самый лучший или самый дешевый или самый экономичный продукт или услуга, а нужен «нормальный» продукт или услуга, то есть:</a:t>
            </a:r>
          </a:p>
          <a:p>
            <a:pPr lvl="1"/>
            <a:r>
              <a:rPr lang="ru-RU" sz="2000" dirty="0" smtClean="0"/>
              <a:t>Исполняют в срок</a:t>
            </a:r>
          </a:p>
          <a:p>
            <a:pPr lvl="1"/>
            <a:r>
              <a:rPr lang="ru-RU" sz="2000" dirty="0" smtClean="0"/>
              <a:t>Приемлемое качество</a:t>
            </a:r>
          </a:p>
          <a:p>
            <a:pPr lvl="1"/>
            <a:r>
              <a:rPr lang="ru-RU" sz="2000" dirty="0" smtClean="0"/>
              <a:t>Отчетные документы вовремя и без ошибок</a:t>
            </a:r>
          </a:p>
          <a:p>
            <a:pPr lvl="1"/>
            <a:r>
              <a:rPr lang="ru-RU" sz="2000" dirty="0" smtClean="0"/>
              <a:t>Приятно общаться</a:t>
            </a:r>
            <a:endParaRPr lang="ru-RU" sz="2000" dirty="0"/>
          </a:p>
        </p:txBody>
      </p:sp>
    </p:spTree>
    <p:extLst>
      <p:ext uri="{BB962C8B-B14F-4D97-AF65-F5344CB8AC3E}">
        <p14:creationId xmlns:p14="http://schemas.microsoft.com/office/powerpoint/2010/main" val="18032093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Название 1"/>
          <p:cNvSpPr>
            <a:spLocks noGrp="1"/>
          </p:cNvSpPr>
          <p:nvPr>
            <p:ph type="title"/>
          </p:nvPr>
        </p:nvSpPr>
        <p:spPr/>
        <p:txBody>
          <a:bodyPr/>
          <a:lstStyle/>
          <a:p>
            <a:r>
              <a:rPr lang="ru-RU">
                <a:latin typeface="Calibri" charset="0"/>
              </a:rPr>
              <a:t>Наши договоренности</a:t>
            </a:r>
          </a:p>
        </p:txBody>
      </p:sp>
      <p:sp>
        <p:nvSpPr>
          <p:cNvPr id="35842" name="Содержимое 2"/>
          <p:cNvSpPr>
            <a:spLocks noGrp="1"/>
          </p:cNvSpPr>
          <p:nvPr>
            <p:ph idx="1"/>
          </p:nvPr>
        </p:nvSpPr>
        <p:spPr/>
        <p:txBody>
          <a:bodyPr/>
          <a:lstStyle/>
          <a:p>
            <a:r>
              <a:rPr lang="ru-RU" sz="2800">
                <a:latin typeface="Calibri" charset="0"/>
              </a:rPr>
              <a:t>Участвовать, а не отмалчиваться</a:t>
            </a:r>
          </a:p>
          <a:p>
            <a:r>
              <a:rPr lang="ru-RU" sz="2800">
                <a:latin typeface="Calibri" charset="0"/>
              </a:rPr>
              <a:t>Сотовые телефоны: не отвечать на звонки, не пытаться проверять почту, соц.сети итд</a:t>
            </a:r>
          </a:p>
          <a:p>
            <a:r>
              <a:rPr lang="ru-RU" sz="2800">
                <a:latin typeface="Calibri" charset="0"/>
              </a:rPr>
              <a:t>Время это святое: не опаздывать  с перерыва</a:t>
            </a:r>
          </a:p>
          <a:p>
            <a:r>
              <a:rPr lang="ru-RU" sz="2800">
                <a:latin typeface="Calibri" charset="0"/>
              </a:rPr>
              <a:t>Снимаем «погоны» на время тренинга: забудьте, кто из Вас начальник, здесь все равны</a:t>
            </a:r>
          </a:p>
          <a:p>
            <a:r>
              <a:rPr lang="ru-RU" sz="2800">
                <a:solidFill>
                  <a:srgbClr val="FF0000"/>
                </a:solidFill>
                <a:latin typeface="Calibri" charset="0"/>
              </a:rPr>
              <a:t>Тренеру: подкорректируйте пункты под принятые у Вас правила</a:t>
            </a:r>
          </a:p>
        </p:txBody>
      </p:sp>
    </p:spTree>
    <p:extLst>
      <p:ext uri="{BB962C8B-B14F-4D97-AF65-F5344CB8AC3E}">
        <p14:creationId xmlns:p14="http://schemas.microsoft.com/office/powerpoint/2010/main" val="3388142927"/>
      </p:ext>
    </p:extLst>
  </p:cSld>
  <p:clrMapOvr>
    <a:masterClrMapping/>
  </p:clrMapOvr>
  <p:transition xmlns:p14="http://schemas.microsoft.com/office/powerpoint/2010/mai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азвание 1"/>
          <p:cNvSpPr>
            <a:spLocks noGrp="1"/>
          </p:cNvSpPr>
          <p:nvPr>
            <p:ph type="title"/>
          </p:nvPr>
        </p:nvSpPr>
        <p:spPr/>
        <p:txBody>
          <a:bodyPr/>
          <a:lstStyle/>
          <a:p>
            <a:r>
              <a:rPr lang="ru-RU" dirty="0" smtClean="0"/>
              <a:t>Ваша сеть контактов</a:t>
            </a:r>
            <a:endParaRPr lang="ru-RU" dirty="0"/>
          </a:p>
        </p:txBody>
      </p:sp>
      <p:sp>
        <p:nvSpPr>
          <p:cNvPr id="3" name="Содержимое 2"/>
          <p:cNvSpPr>
            <a:spLocks noGrp="1"/>
          </p:cNvSpPr>
          <p:nvPr>
            <p:ph idx="1"/>
          </p:nvPr>
        </p:nvSpPr>
        <p:spPr/>
        <p:txBody>
          <a:bodyPr>
            <a:normAutofit fontScale="70000" lnSpcReduction="20000"/>
          </a:bodyPr>
          <a:lstStyle/>
          <a:p>
            <a:r>
              <a:rPr lang="ru-RU" dirty="0" smtClean="0"/>
              <a:t>Сколько людей из тех, кто знал вас ранее, обращался к вам с вопросами по тому, что вы продаете сейчас?</a:t>
            </a:r>
          </a:p>
          <a:p>
            <a:r>
              <a:rPr lang="ru-RU" dirty="0" smtClean="0"/>
              <a:t>К скольким вашим знакомым вы можете обратиться сами?</a:t>
            </a:r>
          </a:p>
          <a:p>
            <a:r>
              <a:rPr lang="ru-RU" dirty="0"/>
              <a:t>Контакт НИКОГДА не бывает лишним</a:t>
            </a:r>
          </a:p>
          <a:p>
            <a:pPr lvl="1"/>
            <a:r>
              <a:rPr lang="ru-RU" dirty="0"/>
              <a:t>Важно не пытаться продавать немедленно</a:t>
            </a:r>
          </a:p>
          <a:p>
            <a:r>
              <a:rPr lang="ru-RU" dirty="0"/>
              <a:t>В теории – создать сеть из 1000 хороших контактов достаточно для успеха в жизни</a:t>
            </a:r>
          </a:p>
          <a:p>
            <a:pPr lvl="1"/>
            <a:r>
              <a:rPr lang="ru-RU" dirty="0"/>
              <a:t>Часть из них всегда купит у Вас</a:t>
            </a:r>
          </a:p>
          <a:p>
            <a:pPr lvl="1"/>
            <a:r>
              <a:rPr lang="ru-RU" dirty="0"/>
              <a:t>Часть из них обратится к Вам за советом</a:t>
            </a:r>
          </a:p>
          <a:p>
            <a:pPr lvl="1"/>
            <a:r>
              <a:rPr lang="ru-RU" dirty="0"/>
              <a:t>Часть из них может даже устроить Вас на новую работу</a:t>
            </a:r>
          </a:p>
          <a:p>
            <a:pPr lvl="1"/>
            <a:r>
              <a:rPr lang="ru-RU" dirty="0"/>
              <a:t>Или прийти на помощь тогда, когда Вы ищете новых работников</a:t>
            </a:r>
          </a:p>
          <a:p>
            <a:r>
              <a:rPr lang="ru-RU" dirty="0"/>
              <a:t>Не надо «квалифицировать» контакты (то есть отсекать студентов, детей и прочее) – сегодня они такие, завтра они – большие начальники</a:t>
            </a:r>
          </a:p>
          <a:p>
            <a:endParaRPr lang="ru-RU" dirty="0"/>
          </a:p>
        </p:txBody>
      </p:sp>
    </p:spTree>
    <p:extLst>
      <p:ext uri="{BB962C8B-B14F-4D97-AF65-F5344CB8AC3E}">
        <p14:creationId xmlns:p14="http://schemas.microsoft.com/office/powerpoint/2010/main" val="267977255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азвание 1"/>
          <p:cNvSpPr>
            <a:spLocks noGrp="1"/>
          </p:cNvSpPr>
          <p:nvPr>
            <p:ph type="title"/>
          </p:nvPr>
        </p:nvSpPr>
        <p:spPr/>
        <p:txBody>
          <a:bodyPr/>
          <a:lstStyle/>
          <a:p>
            <a:r>
              <a:rPr lang="ru-RU" dirty="0" smtClean="0"/>
              <a:t>Строим свои сети</a:t>
            </a:r>
            <a:endParaRPr lang="ru-RU" dirty="0"/>
          </a:p>
        </p:txBody>
      </p:sp>
      <p:sp>
        <p:nvSpPr>
          <p:cNvPr id="3" name="Содержимое 2"/>
          <p:cNvSpPr>
            <a:spLocks noGrp="1"/>
          </p:cNvSpPr>
          <p:nvPr>
            <p:ph idx="1"/>
          </p:nvPr>
        </p:nvSpPr>
        <p:spPr/>
        <p:txBody>
          <a:bodyPr/>
          <a:lstStyle/>
          <a:p>
            <a:r>
              <a:rPr lang="ru-RU" dirty="0" smtClean="0"/>
              <a:t>Всегда имейте достаточно визиток</a:t>
            </a:r>
          </a:p>
          <a:p>
            <a:r>
              <a:rPr lang="ru-RU" dirty="0" smtClean="0"/>
              <a:t>Проявляйте инициативу – заводите разговоры, общайтесь</a:t>
            </a:r>
          </a:p>
          <a:p>
            <a:r>
              <a:rPr lang="ru-RU" dirty="0" smtClean="0"/>
              <a:t>Не пытайтесь продавать, старайтесь спрашивать людей о них самих. «А чем занимается ваша компания?»</a:t>
            </a:r>
          </a:p>
        </p:txBody>
      </p:sp>
    </p:spTree>
    <p:extLst>
      <p:ext uri="{BB962C8B-B14F-4D97-AF65-F5344CB8AC3E}">
        <p14:creationId xmlns:p14="http://schemas.microsoft.com/office/powerpoint/2010/main" val="52078458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азвание 1"/>
          <p:cNvSpPr>
            <a:spLocks noGrp="1"/>
          </p:cNvSpPr>
          <p:nvPr>
            <p:ph type="title"/>
          </p:nvPr>
        </p:nvSpPr>
        <p:spPr/>
        <p:txBody>
          <a:bodyPr>
            <a:normAutofit fontScale="90000"/>
          </a:bodyPr>
          <a:lstStyle/>
          <a:p>
            <a:r>
              <a:rPr lang="ru-RU" dirty="0" smtClean="0"/>
              <a:t>Первичный поиск потенциальных клиентов</a:t>
            </a:r>
            <a:endParaRPr lang="ru-RU" dirty="0"/>
          </a:p>
        </p:txBody>
      </p:sp>
      <p:sp>
        <p:nvSpPr>
          <p:cNvPr id="3" name="Содержимое 2"/>
          <p:cNvSpPr>
            <a:spLocks noGrp="1"/>
          </p:cNvSpPr>
          <p:nvPr>
            <p:ph idx="1"/>
          </p:nvPr>
        </p:nvSpPr>
        <p:spPr/>
        <p:txBody>
          <a:bodyPr/>
          <a:lstStyle/>
          <a:p>
            <a:r>
              <a:rPr lang="ru-RU" dirty="0" smtClean="0"/>
              <a:t>Холодные: звонки, </a:t>
            </a:r>
            <a:r>
              <a:rPr lang="ru-RU" dirty="0" err="1" smtClean="0"/>
              <a:t>емэйлы</a:t>
            </a:r>
            <a:r>
              <a:rPr lang="ru-RU" dirty="0" smtClean="0"/>
              <a:t>, посещения (продавцы детской литературы по офисам)</a:t>
            </a:r>
          </a:p>
          <a:p>
            <a:r>
              <a:rPr lang="ru-RU" dirty="0" smtClean="0"/>
              <a:t>Мир не стоит на месте: холодные обращения в </a:t>
            </a:r>
            <a:r>
              <a:rPr lang="ru-RU" dirty="0" err="1" smtClean="0"/>
              <a:t>Вконтакте</a:t>
            </a:r>
            <a:r>
              <a:rPr lang="ru-RU" dirty="0" smtClean="0"/>
              <a:t>, </a:t>
            </a:r>
            <a:r>
              <a:rPr lang="en-US" dirty="0" smtClean="0"/>
              <a:t>Facebook</a:t>
            </a:r>
            <a:r>
              <a:rPr lang="ru-RU" dirty="0" smtClean="0"/>
              <a:t>, </a:t>
            </a:r>
            <a:r>
              <a:rPr lang="en-US" dirty="0" smtClean="0"/>
              <a:t>LinkedIn </a:t>
            </a:r>
            <a:r>
              <a:rPr lang="ru-RU" dirty="0" smtClean="0"/>
              <a:t>и прочих </a:t>
            </a:r>
            <a:r>
              <a:rPr lang="ru-RU" dirty="0" err="1" smtClean="0"/>
              <a:t>соцсетях</a:t>
            </a:r>
            <a:r>
              <a:rPr lang="ru-RU" dirty="0" smtClean="0"/>
              <a:t>, в </a:t>
            </a:r>
            <a:r>
              <a:rPr lang="en-US" dirty="0" smtClean="0"/>
              <a:t>Skype, </a:t>
            </a:r>
            <a:r>
              <a:rPr lang="en-US" dirty="0" err="1" smtClean="0"/>
              <a:t>WhatsApp</a:t>
            </a:r>
            <a:endParaRPr lang="ru-RU" dirty="0" smtClean="0"/>
          </a:p>
          <a:p>
            <a:r>
              <a:rPr lang="ru-RU" dirty="0" smtClean="0"/>
              <a:t>Не приступайте к «холодным» контактам, пока не прошлись по всей своей сети контактов</a:t>
            </a:r>
            <a:endParaRPr lang="ru-RU" dirty="0"/>
          </a:p>
        </p:txBody>
      </p:sp>
    </p:spTree>
    <p:extLst>
      <p:ext uri="{BB962C8B-B14F-4D97-AF65-F5344CB8AC3E}">
        <p14:creationId xmlns:p14="http://schemas.microsoft.com/office/powerpoint/2010/main" val="175234655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азвание 1"/>
          <p:cNvSpPr>
            <a:spLocks noGrp="1"/>
          </p:cNvSpPr>
          <p:nvPr>
            <p:ph type="title"/>
          </p:nvPr>
        </p:nvSpPr>
        <p:spPr/>
        <p:txBody>
          <a:bodyPr/>
          <a:lstStyle/>
          <a:p>
            <a:r>
              <a:rPr lang="ru-RU" dirty="0" smtClean="0"/>
              <a:t>Как добраться до ЛПР – совет №1</a:t>
            </a:r>
            <a:endParaRPr lang="ru-RU" dirty="0"/>
          </a:p>
        </p:txBody>
      </p:sp>
      <p:sp>
        <p:nvSpPr>
          <p:cNvPr id="3" name="Содержимое 2"/>
          <p:cNvSpPr>
            <a:spLocks noGrp="1"/>
          </p:cNvSpPr>
          <p:nvPr>
            <p:ph idx="1"/>
          </p:nvPr>
        </p:nvSpPr>
        <p:spPr/>
        <p:txBody>
          <a:bodyPr>
            <a:normAutofit fontScale="70000" lnSpcReduction="20000"/>
          </a:bodyPr>
          <a:lstStyle/>
          <a:p>
            <a:r>
              <a:rPr lang="ru-RU" dirty="0" smtClean="0"/>
              <a:t>Превратите холодный звонок в «чуть более теплый» звонок через контакт с другим лицом</a:t>
            </a:r>
          </a:p>
          <a:p>
            <a:r>
              <a:rPr lang="ru-RU" dirty="0" smtClean="0"/>
              <a:t>Свяжитесь с кем-либо (но не с секретарем/офис-менеджером), по телефону или </a:t>
            </a:r>
            <a:r>
              <a:rPr lang="ru-RU" dirty="0" err="1" smtClean="0"/>
              <a:t>емэйлу</a:t>
            </a:r>
            <a:r>
              <a:rPr lang="ru-RU" dirty="0" smtClean="0"/>
              <a:t> с просьбой «посоветовать к кому обратиться по вашему вопросу»</a:t>
            </a:r>
          </a:p>
          <a:p>
            <a:r>
              <a:rPr lang="ru-RU" dirty="0" smtClean="0"/>
              <a:t>Не нужно никаких тайн – прямо говорите, что вам нужно (мы делаем сайты, и хотим поговорить с тем, кто в вашей компании за сайт отвечает)</a:t>
            </a:r>
          </a:p>
          <a:p>
            <a:r>
              <a:rPr lang="ru-RU" dirty="0" smtClean="0"/>
              <a:t>Очень часто человек с охотой «сольет», кто это такой, и как с ним связаться, как только поймет, что от него конкретного вообще ничего не хотят, и продать ему ничего не пытаются.</a:t>
            </a:r>
          </a:p>
          <a:p>
            <a:r>
              <a:rPr lang="ru-RU" dirty="0" smtClean="0"/>
              <a:t>При этом звонок ЛПР (или </a:t>
            </a:r>
            <a:r>
              <a:rPr lang="ru-RU" dirty="0" err="1" smtClean="0"/>
              <a:t>емэйл</a:t>
            </a:r>
            <a:r>
              <a:rPr lang="ru-RU" dirty="0" smtClean="0"/>
              <a:t>) со словами «мне Иван </a:t>
            </a:r>
            <a:r>
              <a:rPr lang="ru-RU" dirty="0" err="1" smtClean="0"/>
              <a:t>Иваныч</a:t>
            </a:r>
            <a:r>
              <a:rPr lang="ru-RU" dirty="0" smtClean="0"/>
              <a:t> сказал, что с вами можно поговорить по вопросу сайта...» гораздо эффективнее, чем холодный контакт с абсолютного нуля.</a:t>
            </a:r>
            <a:endParaRPr lang="ru-RU" dirty="0"/>
          </a:p>
        </p:txBody>
      </p:sp>
    </p:spTree>
    <p:extLst>
      <p:ext uri="{BB962C8B-B14F-4D97-AF65-F5344CB8AC3E}">
        <p14:creationId xmlns:p14="http://schemas.microsoft.com/office/powerpoint/2010/main" val="15033253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азвание 1"/>
          <p:cNvSpPr>
            <a:spLocks noGrp="1"/>
          </p:cNvSpPr>
          <p:nvPr>
            <p:ph type="title"/>
          </p:nvPr>
        </p:nvSpPr>
        <p:spPr/>
        <p:txBody>
          <a:bodyPr/>
          <a:lstStyle/>
          <a:p>
            <a:r>
              <a:rPr lang="ru-RU" dirty="0" smtClean="0"/>
              <a:t>Как добраться до ЛПР – совет №2</a:t>
            </a:r>
            <a:endParaRPr lang="ru-RU" dirty="0"/>
          </a:p>
        </p:txBody>
      </p:sp>
      <p:sp>
        <p:nvSpPr>
          <p:cNvPr id="3" name="Содержимое 2"/>
          <p:cNvSpPr>
            <a:spLocks noGrp="1"/>
          </p:cNvSpPr>
          <p:nvPr>
            <p:ph idx="1"/>
          </p:nvPr>
        </p:nvSpPr>
        <p:spPr/>
        <p:txBody>
          <a:bodyPr>
            <a:normAutofit fontScale="85000" lnSpcReduction="20000"/>
          </a:bodyPr>
          <a:lstStyle/>
          <a:p>
            <a:r>
              <a:rPr lang="ru-RU" dirty="0" smtClean="0"/>
              <a:t>Если ЛПР – директор или </a:t>
            </a:r>
            <a:r>
              <a:rPr lang="ru-RU" dirty="0" err="1" smtClean="0"/>
              <a:t>зам.директора</a:t>
            </a:r>
            <a:r>
              <a:rPr lang="ru-RU" dirty="0" smtClean="0"/>
              <a:t>, с большой вероятностью он задерживается на работе или приходит на работу раньше</a:t>
            </a:r>
          </a:p>
          <a:p>
            <a:r>
              <a:rPr lang="ru-RU" dirty="0" smtClean="0"/>
              <a:t>Секретарь часто работает с 9 до 18.</a:t>
            </a:r>
          </a:p>
          <a:p>
            <a:r>
              <a:rPr lang="ru-RU" dirty="0" smtClean="0"/>
              <a:t>Попробуйте позвонить существенно раньше или позже этого времени, либо в обеденный перерыв</a:t>
            </a:r>
          </a:p>
          <a:p>
            <a:r>
              <a:rPr lang="ru-RU" dirty="0" smtClean="0"/>
              <a:t>ЛПР может понравиться, что вы – </a:t>
            </a:r>
            <a:r>
              <a:rPr lang="ru-RU" dirty="0" err="1" smtClean="0"/>
              <a:t>трудоголик</a:t>
            </a:r>
            <a:endParaRPr lang="ru-RU" dirty="0" smtClean="0"/>
          </a:p>
          <a:p>
            <a:r>
              <a:rPr lang="ru-RU" dirty="0" smtClean="0"/>
              <a:t>Вы сможете или переговорить, или назначить время для звонка</a:t>
            </a:r>
          </a:p>
          <a:p>
            <a:r>
              <a:rPr lang="ru-RU" dirty="0" smtClean="0"/>
              <a:t>И даже так гораздо легче звонить и говорить секретарю «ЛПР ждет моего звонка»</a:t>
            </a:r>
          </a:p>
          <a:p>
            <a:endParaRPr lang="ru-RU" dirty="0"/>
          </a:p>
        </p:txBody>
      </p:sp>
    </p:spTree>
    <p:extLst>
      <p:ext uri="{BB962C8B-B14F-4D97-AF65-F5344CB8AC3E}">
        <p14:creationId xmlns:p14="http://schemas.microsoft.com/office/powerpoint/2010/main" val="344017233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азвание 1"/>
          <p:cNvSpPr>
            <a:spLocks noGrp="1"/>
          </p:cNvSpPr>
          <p:nvPr>
            <p:ph type="title"/>
          </p:nvPr>
        </p:nvSpPr>
        <p:spPr/>
        <p:txBody>
          <a:bodyPr/>
          <a:lstStyle/>
          <a:p>
            <a:r>
              <a:rPr lang="ru-RU" dirty="0" smtClean="0"/>
              <a:t>Как добраться до ЛПР – совет №3</a:t>
            </a:r>
            <a:endParaRPr lang="ru-RU" dirty="0"/>
          </a:p>
        </p:txBody>
      </p:sp>
      <p:sp>
        <p:nvSpPr>
          <p:cNvPr id="3" name="Содержимое 2"/>
          <p:cNvSpPr>
            <a:spLocks noGrp="1"/>
          </p:cNvSpPr>
          <p:nvPr>
            <p:ph idx="1"/>
          </p:nvPr>
        </p:nvSpPr>
        <p:spPr/>
        <p:txBody>
          <a:bodyPr>
            <a:normAutofit/>
          </a:bodyPr>
          <a:lstStyle/>
          <a:p>
            <a:r>
              <a:rPr lang="ru-RU" dirty="0" smtClean="0"/>
              <a:t>Используйте другие (неохраняемые секретарем) возможности для контакта</a:t>
            </a:r>
          </a:p>
          <a:p>
            <a:r>
              <a:rPr lang="ru-RU" dirty="0" smtClean="0"/>
              <a:t>Если вы знаете, как зовут ЛПР – вы можете найти его в </a:t>
            </a:r>
            <a:r>
              <a:rPr lang="ru-RU" dirty="0" err="1" smtClean="0"/>
              <a:t>Вконтакте</a:t>
            </a:r>
            <a:r>
              <a:rPr lang="ru-RU" dirty="0" smtClean="0"/>
              <a:t>, </a:t>
            </a:r>
            <a:r>
              <a:rPr lang="en-US" dirty="0" smtClean="0"/>
              <a:t>Facebook</a:t>
            </a:r>
            <a:r>
              <a:rPr lang="ru-RU" dirty="0" smtClean="0"/>
              <a:t>, Одноклассниках, </a:t>
            </a:r>
            <a:r>
              <a:rPr lang="en-US" dirty="0" smtClean="0"/>
              <a:t>LinkedIn </a:t>
            </a:r>
            <a:r>
              <a:rPr lang="ru-RU" dirty="0" smtClean="0"/>
              <a:t>и прочих</a:t>
            </a:r>
          </a:p>
          <a:p>
            <a:endParaRPr lang="ru-RU" dirty="0"/>
          </a:p>
        </p:txBody>
      </p:sp>
    </p:spTree>
    <p:extLst>
      <p:ext uri="{BB962C8B-B14F-4D97-AF65-F5344CB8AC3E}">
        <p14:creationId xmlns:p14="http://schemas.microsoft.com/office/powerpoint/2010/main" val="395259949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азвание 1"/>
          <p:cNvSpPr>
            <a:spLocks noGrp="1"/>
          </p:cNvSpPr>
          <p:nvPr>
            <p:ph type="title"/>
          </p:nvPr>
        </p:nvSpPr>
        <p:spPr/>
        <p:txBody>
          <a:bodyPr/>
          <a:lstStyle/>
          <a:p>
            <a:r>
              <a:rPr lang="ru-RU" dirty="0" smtClean="0"/>
              <a:t>Как добраться до ЛПР – совет №4</a:t>
            </a:r>
            <a:endParaRPr lang="ru-RU" dirty="0"/>
          </a:p>
        </p:txBody>
      </p:sp>
      <p:sp>
        <p:nvSpPr>
          <p:cNvPr id="3" name="Содержимое 2"/>
          <p:cNvSpPr>
            <a:spLocks noGrp="1"/>
          </p:cNvSpPr>
          <p:nvPr>
            <p:ph idx="1"/>
          </p:nvPr>
        </p:nvSpPr>
        <p:spPr/>
        <p:txBody>
          <a:bodyPr>
            <a:normAutofit lnSpcReduction="10000"/>
          </a:bodyPr>
          <a:lstStyle/>
          <a:p>
            <a:r>
              <a:rPr lang="ru-RU" dirty="0" smtClean="0"/>
              <a:t>Дружите с секретарями</a:t>
            </a:r>
          </a:p>
          <a:p>
            <a:r>
              <a:rPr lang="ru-RU" dirty="0" smtClean="0"/>
              <a:t>Часто секретари воспринимаются как «враги </a:t>
            </a:r>
            <a:r>
              <a:rPr lang="ru-RU" dirty="0" err="1" smtClean="0"/>
              <a:t>продажника</a:t>
            </a:r>
            <a:r>
              <a:rPr lang="ru-RU" dirty="0" smtClean="0"/>
              <a:t>», не дающие им связаться с нужным человеком</a:t>
            </a:r>
          </a:p>
          <a:p>
            <a:r>
              <a:rPr lang="ru-RU" dirty="0" smtClean="0"/>
              <a:t>Важно понять – в этом их работа, охранять своего босса от ненужного, и уважать их работу</a:t>
            </a:r>
          </a:p>
          <a:p>
            <a:r>
              <a:rPr lang="ru-RU" dirty="0" smtClean="0"/>
              <a:t>У секретаря можно спросить совета, помощи или узнать полезную информацию</a:t>
            </a:r>
          </a:p>
          <a:p>
            <a:endParaRPr lang="ru-RU" dirty="0"/>
          </a:p>
        </p:txBody>
      </p:sp>
    </p:spTree>
    <p:extLst>
      <p:ext uri="{BB962C8B-B14F-4D97-AF65-F5344CB8AC3E}">
        <p14:creationId xmlns:p14="http://schemas.microsoft.com/office/powerpoint/2010/main" val="412460242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азвание 1"/>
          <p:cNvSpPr>
            <a:spLocks noGrp="1"/>
          </p:cNvSpPr>
          <p:nvPr>
            <p:ph type="title"/>
          </p:nvPr>
        </p:nvSpPr>
        <p:spPr/>
        <p:txBody>
          <a:bodyPr/>
          <a:lstStyle/>
          <a:p>
            <a:r>
              <a:rPr lang="ru-RU" dirty="0" smtClean="0"/>
              <a:t>Квалификация</a:t>
            </a:r>
            <a:endParaRPr lang="ru-RU" dirty="0"/>
          </a:p>
        </p:txBody>
      </p:sp>
      <p:sp>
        <p:nvSpPr>
          <p:cNvPr id="3" name="Содержимое 2"/>
          <p:cNvSpPr>
            <a:spLocks noGrp="1"/>
          </p:cNvSpPr>
          <p:nvPr>
            <p:ph idx="1"/>
          </p:nvPr>
        </p:nvSpPr>
        <p:spPr/>
        <p:txBody>
          <a:bodyPr>
            <a:normAutofit/>
          </a:bodyPr>
          <a:lstStyle/>
          <a:p>
            <a:pPr>
              <a:defRPr/>
            </a:pPr>
            <a:r>
              <a:rPr lang="ru-RU" dirty="0" smtClean="0"/>
              <a:t>Часто забываемый этап продаж</a:t>
            </a:r>
            <a:endParaRPr lang="ru-RU" dirty="0"/>
          </a:p>
          <a:p>
            <a:pPr>
              <a:defRPr/>
            </a:pPr>
            <a:r>
              <a:rPr lang="ru-RU" dirty="0" smtClean="0"/>
              <a:t>Не на всех потенциальных клиентов стоит тратить время/силы/деньги</a:t>
            </a:r>
          </a:p>
          <a:p>
            <a:pPr>
              <a:defRPr/>
            </a:pPr>
            <a:r>
              <a:rPr lang="ru-RU" dirty="0" smtClean="0">
                <a:solidFill>
                  <a:srgbClr val="FF0000"/>
                </a:solidFill>
              </a:rPr>
              <a:t>Упражнение: вопрос для обсуждения в группе – какие критерии квалификации применяются у вас в компании </a:t>
            </a:r>
            <a:endParaRPr lang="ru-RU" dirty="0">
              <a:solidFill>
                <a:srgbClr val="FF0000"/>
              </a:solidFill>
            </a:endParaRPr>
          </a:p>
        </p:txBody>
      </p:sp>
    </p:spTree>
    <p:extLst>
      <p:ext uri="{BB962C8B-B14F-4D97-AF65-F5344CB8AC3E}">
        <p14:creationId xmlns:p14="http://schemas.microsoft.com/office/powerpoint/2010/main" val="374653655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азвание 1"/>
          <p:cNvSpPr>
            <a:spLocks noGrp="1"/>
          </p:cNvSpPr>
          <p:nvPr>
            <p:ph type="title"/>
          </p:nvPr>
        </p:nvSpPr>
        <p:spPr/>
        <p:txBody>
          <a:bodyPr/>
          <a:lstStyle/>
          <a:p>
            <a:r>
              <a:rPr lang="ru-RU" dirty="0" smtClean="0"/>
              <a:t>Квалификация</a:t>
            </a:r>
            <a:endParaRPr lang="ru-RU" dirty="0"/>
          </a:p>
        </p:txBody>
      </p:sp>
      <p:sp>
        <p:nvSpPr>
          <p:cNvPr id="3" name="Содержимое 2"/>
          <p:cNvSpPr>
            <a:spLocks noGrp="1"/>
          </p:cNvSpPr>
          <p:nvPr>
            <p:ph idx="1"/>
          </p:nvPr>
        </p:nvSpPr>
        <p:spPr/>
        <p:txBody>
          <a:bodyPr>
            <a:normAutofit fontScale="92500" lnSpcReduction="20000"/>
          </a:bodyPr>
          <a:lstStyle/>
          <a:p>
            <a:r>
              <a:rPr lang="ru-RU" dirty="0" smtClean="0"/>
              <a:t>«Золотой клиент» - лучший потенциальный клиент, вероятность совершить продажу которому наиболее велика и объем продажи также серьезен, чтобы стараться совершить эту продажу</a:t>
            </a:r>
          </a:p>
          <a:p>
            <a:r>
              <a:rPr lang="ru-RU" dirty="0" smtClean="0">
                <a:solidFill>
                  <a:srgbClr val="FF0000"/>
                </a:solidFill>
              </a:rPr>
              <a:t>Упражнение: опишите ваши критерии «золотых клиентов» (подсказка тренеру – на следующем слайде будут основные критерии, можно начать обсуждение с них и перейти к большей конкретике через обсуждение в группе)</a:t>
            </a:r>
            <a:endParaRPr lang="ru-RU" dirty="0">
              <a:solidFill>
                <a:srgbClr val="FF0000"/>
              </a:solidFill>
            </a:endParaRPr>
          </a:p>
        </p:txBody>
      </p:sp>
    </p:spTree>
    <p:extLst>
      <p:ext uri="{BB962C8B-B14F-4D97-AF65-F5344CB8AC3E}">
        <p14:creationId xmlns:p14="http://schemas.microsoft.com/office/powerpoint/2010/main" val="239253918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азвание 1"/>
          <p:cNvSpPr>
            <a:spLocks noGrp="1"/>
          </p:cNvSpPr>
          <p:nvPr>
            <p:ph type="title"/>
          </p:nvPr>
        </p:nvSpPr>
        <p:spPr/>
        <p:txBody>
          <a:bodyPr/>
          <a:lstStyle/>
          <a:p>
            <a:r>
              <a:rPr lang="ru-RU" dirty="0" smtClean="0"/>
              <a:t>Золотые клиенты</a:t>
            </a:r>
            <a:endParaRPr lang="ru-RU" dirty="0"/>
          </a:p>
        </p:txBody>
      </p:sp>
      <p:sp>
        <p:nvSpPr>
          <p:cNvPr id="3" name="Содержимое 2"/>
          <p:cNvSpPr>
            <a:spLocks noGrp="1"/>
          </p:cNvSpPr>
          <p:nvPr>
            <p:ph idx="1"/>
          </p:nvPr>
        </p:nvSpPr>
        <p:spPr/>
        <p:txBody>
          <a:bodyPr>
            <a:normAutofit fontScale="85000" lnSpcReduction="20000"/>
          </a:bodyPr>
          <a:lstStyle/>
          <a:p>
            <a:r>
              <a:rPr lang="ru-RU" dirty="0" smtClean="0"/>
              <a:t>Ваши услуги или товары очень актуальны для клиента</a:t>
            </a:r>
          </a:p>
          <a:p>
            <a:r>
              <a:rPr lang="ru-RU" dirty="0" smtClean="0"/>
              <a:t>Клиент может себе позволить это (есть достаточно денег)</a:t>
            </a:r>
          </a:p>
          <a:p>
            <a:r>
              <a:rPr lang="ru-RU" dirty="0" smtClean="0"/>
              <a:t>Клиента не пугает предполагаемый уровень цены (считает оправданным)</a:t>
            </a:r>
          </a:p>
          <a:p>
            <a:r>
              <a:rPr lang="ru-RU" dirty="0" smtClean="0"/>
              <a:t>Вы общаетесь с ЛПР</a:t>
            </a:r>
          </a:p>
          <a:p>
            <a:r>
              <a:rPr lang="ru-RU" dirty="0" smtClean="0"/>
              <a:t>Вам достаточно легко общаться с представителем клиента, вы легко понимаете друг друга</a:t>
            </a:r>
          </a:p>
          <a:p>
            <a:r>
              <a:rPr lang="ru-RU" dirty="0" smtClean="0"/>
              <a:t>Клиент получит большую пользу или выгоду от ваших товаров или услуг</a:t>
            </a:r>
            <a:endParaRPr lang="ru-RU" dirty="0"/>
          </a:p>
        </p:txBody>
      </p:sp>
    </p:spTree>
    <p:extLst>
      <p:ext uri="{BB962C8B-B14F-4D97-AF65-F5344CB8AC3E}">
        <p14:creationId xmlns:p14="http://schemas.microsoft.com/office/powerpoint/2010/main" val="22015483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азвание 1"/>
          <p:cNvSpPr>
            <a:spLocks noGrp="1"/>
          </p:cNvSpPr>
          <p:nvPr>
            <p:ph type="title"/>
          </p:nvPr>
        </p:nvSpPr>
        <p:spPr/>
        <p:txBody>
          <a:bodyPr/>
          <a:lstStyle/>
          <a:p>
            <a:r>
              <a:rPr lang="ru-RU" dirty="0" smtClean="0"/>
              <a:t>Этапы продажи для покупателя</a:t>
            </a:r>
            <a:endParaRPr lang="ru-RU" dirty="0"/>
          </a:p>
        </p:txBody>
      </p:sp>
      <p:sp>
        <p:nvSpPr>
          <p:cNvPr id="3" name="Содержимое 2"/>
          <p:cNvSpPr>
            <a:spLocks noGrp="1"/>
          </p:cNvSpPr>
          <p:nvPr>
            <p:ph idx="1"/>
          </p:nvPr>
        </p:nvSpPr>
        <p:spPr/>
        <p:txBody>
          <a:bodyPr>
            <a:normAutofit fontScale="77500" lnSpcReduction="20000"/>
          </a:bodyPr>
          <a:lstStyle/>
          <a:p>
            <a:r>
              <a:rPr lang="ru-RU" dirty="0" smtClean="0"/>
              <a:t>Осознание потребности</a:t>
            </a:r>
          </a:p>
          <a:p>
            <a:r>
              <a:rPr lang="ru-RU" dirty="0" smtClean="0"/>
              <a:t>Изучение доступной информации по теме</a:t>
            </a:r>
          </a:p>
          <a:p>
            <a:r>
              <a:rPr lang="ru-RU" dirty="0" smtClean="0"/>
              <a:t>Уточнение потребности</a:t>
            </a:r>
          </a:p>
          <a:p>
            <a:r>
              <a:rPr lang="ru-RU" dirty="0" smtClean="0"/>
              <a:t>Установление критериев выбора</a:t>
            </a:r>
          </a:p>
          <a:p>
            <a:r>
              <a:rPr lang="ru-RU" dirty="0" smtClean="0"/>
              <a:t>Сравнение вариантов</a:t>
            </a:r>
          </a:p>
          <a:p>
            <a:r>
              <a:rPr lang="ru-RU" dirty="0" smtClean="0"/>
              <a:t>Покупка</a:t>
            </a:r>
          </a:p>
          <a:p>
            <a:r>
              <a:rPr lang="ru-RU" dirty="0" smtClean="0"/>
              <a:t>Участие в исполнении контракта</a:t>
            </a:r>
          </a:p>
          <a:p>
            <a:r>
              <a:rPr lang="ru-RU" dirty="0" smtClean="0"/>
              <a:t>Оценка</a:t>
            </a:r>
          </a:p>
          <a:p>
            <a:r>
              <a:rPr lang="ru-RU" dirty="0" smtClean="0"/>
              <a:t>Повторная покупка</a:t>
            </a:r>
          </a:p>
          <a:p>
            <a:r>
              <a:rPr lang="ru-RU" dirty="0" smtClean="0">
                <a:solidFill>
                  <a:srgbClr val="FF0000"/>
                </a:solidFill>
              </a:rPr>
              <a:t>Для тренера – не показывайте этот слайд сразу. Сначала предложите группе в качестве упражнения сначала записать эти этапы самостоятельно.</a:t>
            </a:r>
          </a:p>
          <a:p>
            <a:endParaRPr lang="ru-RU" dirty="0">
              <a:solidFill>
                <a:srgbClr val="FF0000"/>
              </a:solidFill>
            </a:endParaRPr>
          </a:p>
        </p:txBody>
      </p:sp>
    </p:spTree>
    <p:extLst>
      <p:ext uri="{BB962C8B-B14F-4D97-AF65-F5344CB8AC3E}">
        <p14:creationId xmlns:p14="http://schemas.microsoft.com/office/powerpoint/2010/main" val="252954529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азвание 1"/>
          <p:cNvSpPr>
            <a:spLocks noGrp="1"/>
          </p:cNvSpPr>
          <p:nvPr>
            <p:ph type="title"/>
          </p:nvPr>
        </p:nvSpPr>
        <p:spPr/>
        <p:txBody>
          <a:bodyPr/>
          <a:lstStyle/>
          <a:p>
            <a:r>
              <a:rPr lang="ru-RU" dirty="0" smtClean="0"/>
              <a:t>Как назначить встречу</a:t>
            </a:r>
            <a:endParaRPr lang="ru-RU" dirty="0"/>
          </a:p>
        </p:txBody>
      </p:sp>
      <p:sp>
        <p:nvSpPr>
          <p:cNvPr id="3" name="Содержимое 2"/>
          <p:cNvSpPr>
            <a:spLocks noGrp="1"/>
          </p:cNvSpPr>
          <p:nvPr>
            <p:ph idx="1"/>
          </p:nvPr>
        </p:nvSpPr>
        <p:spPr/>
        <p:txBody>
          <a:bodyPr>
            <a:normAutofit fontScale="62500" lnSpcReduction="20000"/>
          </a:bodyPr>
          <a:lstStyle/>
          <a:p>
            <a:r>
              <a:rPr lang="ru-RU" dirty="0" smtClean="0"/>
              <a:t>Далеко не всегда необходимо</a:t>
            </a:r>
          </a:p>
          <a:p>
            <a:r>
              <a:rPr lang="ru-RU" dirty="0" smtClean="0"/>
              <a:t>Чем больше цена контракта, тем больше нужна встреча</a:t>
            </a:r>
          </a:p>
          <a:p>
            <a:r>
              <a:rPr lang="ru-RU" dirty="0" smtClean="0"/>
              <a:t>Повышает доверие</a:t>
            </a:r>
          </a:p>
          <a:p>
            <a:r>
              <a:rPr lang="ru-RU" dirty="0" smtClean="0"/>
              <a:t>Правило номер 1 – договариваясь о встрече, обязательно узнайте, не только во сколько будет встреча, но и сколько у вас будет времени.</a:t>
            </a:r>
          </a:p>
          <a:p>
            <a:r>
              <a:rPr lang="ru-RU" dirty="0" smtClean="0"/>
              <a:t>Это профессиональный подход – вы только поднимете свой имидж</a:t>
            </a:r>
          </a:p>
          <a:p>
            <a:r>
              <a:rPr lang="ru-RU" dirty="0" smtClean="0"/>
              <a:t>У вас должны быть разные варианты проведения встречи – для 15 минут или для 1 часа</a:t>
            </a:r>
          </a:p>
          <a:p>
            <a:r>
              <a:rPr lang="ru-RU" dirty="0" smtClean="0"/>
              <a:t>Помните про цель встречи! Вы не должны продавать на первой встрече</a:t>
            </a:r>
          </a:p>
          <a:p>
            <a:r>
              <a:rPr lang="ru-RU" dirty="0" smtClean="0"/>
              <a:t>Иногда цель встречи можно «выдумать», чтобы ее добиться: бесплатная консультация, замер, аудит, и так далее</a:t>
            </a:r>
          </a:p>
          <a:p>
            <a:r>
              <a:rPr lang="ru-RU" dirty="0" smtClean="0"/>
              <a:t>Будьте гибкими – встреча нужна прежде всего вам. Будьте готовы подстроиться под время и место</a:t>
            </a:r>
          </a:p>
        </p:txBody>
      </p:sp>
    </p:spTree>
    <p:extLst>
      <p:ext uri="{BB962C8B-B14F-4D97-AF65-F5344CB8AC3E}">
        <p14:creationId xmlns:p14="http://schemas.microsoft.com/office/powerpoint/2010/main" val="241870927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азвание 1"/>
          <p:cNvSpPr>
            <a:spLocks noGrp="1"/>
          </p:cNvSpPr>
          <p:nvPr>
            <p:ph type="title"/>
          </p:nvPr>
        </p:nvSpPr>
        <p:spPr/>
        <p:txBody>
          <a:bodyPr/>
          <a:lstStyle/>
          <a:p>
            <a:r>
              <a:rPr lang="ru-RU" dirty="0" smtClean="0"/>
              <a:t>Встреча и презентация</a:t>
            </a:r>
            <a:endParaRPr lang="ru-RU" dirty="0"/>
          </a:p>
        </p:txBody>
      </p:sp>
      <p:sp>
        <p:nvSpPr>
          <p:cNvPr id="3" name="Содержимое 2"/>
          <p:cNvSpPr>
            <a:spLocks noGrp="1"/>
          </p:cNvSpPr>
          <p:nvPr>
            <p:ph idx="1"/>
          </p:nvPr>
        </p:nvSpPr>
        <p:spPr/>
        <p:txBody>
          <a:bodyPr>
            <a:noAutofit/>
          </a:bodyPr>
          <a:lstStyle/>
          <a:p>
            <a:r>
              <a:rPr lang="ru-RU" sz="1800" dirty="0" smtClean="0"/>
              <a:t>Если вы дошли до сюда – поздравляю! Как минимум это говорит о том, что потребность есть, а вашу компанию не отбросили «по умолчанию»</a:t>
            </a:r>
          </a:p>
          <a:p>
            <a:r>
              <a:rPr lang="ru-RU" sz="1800" dirty="0" smtClean="0"/>
              <a:t>Как правило, нужна типовая презентация, но желательно ее «подгонять» под клиента и обстоятельства (время встречи, индустрию клиента)</a:t>
            </a:r>
          </a:p>
          <a:p>
            <a:r>
              <a:rPr lang="ru-RU" sz="1800" dirty="0" smtClean="0"/>
              <a:t>Ваша цель не «зачитать презентацию», а представить компанию и ВЫСЛУШАТЬ</a:t>
            </a:r>
          </a:p>
          <a:p>
            <a:r>
              <a:rPr lang="ru-RU" sz="1800" dirty="0" smtClean="0"/>
              <a:t>Настоящий продавец больше слушает, чем говорит</a:t>
            </a:r>
          </a:p>
          <a:p>
            <a:r>
              <a:rPr lang="ru-RU" sz="1800" dirty="0" smtClean="0"/>
              <a:t>Задавайте вопросы. Консультируйте клиента – ваша цель – решить его проблему, а не «впарить нечто»</a:t>
            </a:r>
          </a:p>
          <a:p>
            <a:r>
              <a:rPr lang="ru-RU" sz="1800" dirty="0" smtClean="0"/>
              <a:t>Никогда не стесняйтесь делиться знаниями и опытом – то, что для вас очевидно, может перевернуть картину мира для клиента, просто потому что он не так хорошо знает вашу индустрию. Поверьте, если клиент что-то новое и полезное узнает от вас, он запомнит и оценит. Это стоит многого, чтобы клиент мысленно «записал» вас в категорию «это ценный ресурс, где можно спросить совета»</a:t>
            </a:r>
            <a:endParaRPr lang="ru-RU" sz="1800" dirty="0"/>
          </a:p>
        </p:txBody>
      </p:sp>
    </p:spTree>
    <p:extLst>
      <p:ext uri="{BB962C8B-B14F-4D97-AF65-F5344CB8AC3E}">
        <p14:creationId xmlns:p14="http://schemas.microsoft.com/office/powerpoint/2010/main" val="232065954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азвание 1"/>
          <p:cNvSpPr>
            <a:spLocks noGrp="1"/>
          </p:cNvSpPr>
          <p:nvPr>
            <p:ph type="title"/>
          </p:nvPr>
        </p:nvSpPr>
        <p:spPr/>
        <p:txBody>
          <a:bodyPr/>
          <a:lstStyle/>
          <a:p>
            <a:r>
              <a:rPr lang="ru-RU" dirty="0" smtClean="0"/>
              <a:t>Встреча и презентация</a:t>
            </a:r>
            <a:endParaRPr lang="ru-RU" dirty="0"/>
          </a:p>
        </p:txBody>
      </p:sp>
      <p:sp>
        <p:nvSpPr>
          <p:cNvPr id="3" name="Содержимое 2"/>
          <p:cNvSpPr>
            <a:spLocks noGrp="1"/>
          </p:cNvSpPr>
          <p:nvPr>
            <p:ph idx="1"/>
          </p:nvPr>
        </p:nvSpPr>
        <p:spPr/>
        <p:txBody>
          <a:bodyPr>
            <a:normAutofit fontScale="70000" lnSpcReduction="20000"/>
          </a:bodyPr>
          <a:lstStyle/>
          <a:p>
            <a:r>
              <a:rPr lang="ru-RU" dirty="0" smtClean="0"/>
              <a:t>Желательно ограничить количество вариантов</a:t>
            </a:r>
          </a:p>
          <a:p>
            <a:r>
              <a:rPr lang="ru-RU" dirty="0" smtClean="0"/>
              <a:t>Клиент может запутаться в многочисленных возможностях</a:t>
            </a:r>
          </a:p>
          <a:p>
            <a:r>
              <a:rPr lang="ru-RU" dirty="0" smtClean="0"/>
              <a:t>Задавайте последовательные вопросы, из которых поймете, что клиенту действительно нужно (и поможете понять это клиенту) </a:t>
            </a:r>
          </a:p>
          <a:p>
            <a:pPr lvl="1"/>
            <a:r>
              <a:rPr lang="ru-RU" dirty="0" smtClean="0"/>
              <a:t>«Нам нужен сайт» – это уже хорошо, но крайне мало для того, чтобы сделать обдуманное предложение</a:t>
            </a:r>
          </a:p>
          <a:p>
            <a:r>
              <a:rPr lang="ru-RU" dirty="0" smtClean="0"/>
              <a:t>Обязательно закончите «следующим шагом» – четко проговорите, что вы или клиент должны сделать дальше? Вы готовите предложение? К какому сроку? Клиент должен предоставить дополнительную информацию – к какому сроку, кто ответственный с его стороны, можно его контакты?</a:t>
            </a:r>
            <a:endParaRPr lang="ru-RU" dirty="0"/>
          </a:p>
        </p:txBody>
      </p:sp>
    </p:spTree>
    <p:extLst>
      <p:ext uri="{BB962C8B-B14F-4D97-AF65-F5344CB8AC3E}">
        <p14:creationId xmlns:p14="http://schemas.microsoft.com/office/powerpoint/2010/main" val="262031342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азвание 1"/>
          <p:cNvSpPr>
            <a:spLocks noGrp="1"/>
          </p:cNvSpPr>
          <p:nvPr>
            <p:ph type="title"/>
          </p:nvPr>
        </p:nvSpPr>
        <p:spPr/>
        <p:txBody>
          <a:bodyPr/>
          <a:lstStyle/>
          <a:p>
            <a:r>
              <a:rPr lang="ru-RU" dirty="0" smtClean="0"/>
              <a:t>Встреча и презентация</a:t>
            </a:r>
            <a:endParaRPr lang="ru-RU" dirty="0"/>
          </a:p>
        </p:txBody>
      </p:sp>
      <p:sp>
        <p:nvSpPr>
          <p:cNvPr id="3" name="Содержимое 2"/>
          <p:cNvSpPr>
            <a:spLocks noGrp="1"/>
          </p:cNvSpPr>
          <p:nvPr>
            <p:ph idx="1"/>
          </p:nvPr>
        </p:nvSpPr>
        <p:spPr/>
        <p:txBody>
          <a:bodyPr>
            <a:normAutofit fontScale="92500" lnSpcReduction="10000"/>
          </a:bodyPr>
          <a:lstStyle/>
          <a:p>
            <a:r>
              <a:rPr lang="ru-RU" dirty="0" smtClean="0"/>
              <a:t>Не делайте того, что вас не просили</a:t>
            </a:r>
          </a:p>
          <a:p>
            <a:pPr lvl="1"/>
            <a:r>
              <a:rPr lang="ru-RU" dirty="0" smtClean="0"/>
              <a:t>Если клиент не просит показать образцы – не показывайте, или по крайней мере – спросите, не хотел бы он посмотреть.</a:t>
            </a:r>
          </a:p>
          <a:p>
            <a:r>
              <a:rPr lang="ru-RU" dirty="0" smtClean="0"/>
              <a:t>Будьте положительно настроенными</a:t>
            </a:r>
          </a:p>
          <a:p>
            <a:pPr lvl="1"/>
            <a:r>
              <a:rPr lang="ru-RU" dirty="0" smtClean="0"/>
              <a:t>Не жалуйтесь на жизнь, на кризис, на конкурентов и т.д.</a:t>
            </a:r>
            <a:endParaRPr lang="en-US" dirty="0" smtClean="0"/>
          </a:p>
          <a:p>
            <a:r>
              <a:rPr lang="ru-RU" dirty="0" smtClean="0"/>
              <a:t>Будьте готовы предъявлять свои «доказательства» - список клиентов, кейсы, мини-ТЭО, образцы и прочее</a:t>
            </a:r>
            <a:endParaRPr lang="ru-RU" dirty="0"/>
          </a:p>
        </p:txBody>
      </p:sp>
    </p:spTree>
    <p:extLst>
      <p:ext uri="{BB962C8B-B14F-4D97-AF65-F5344CB8AC3E}">
        <p14:creationId xmlns:p14="http://schemas.microsoft.com/office/powerpoint/2010/main" val="83733464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азвание 1"/>
          <p:cNvSpPr>
            <a:spLocks noGrp="1"/>
          </p:cNvSpPr>
          <p:nvPr>
            <p:ph type="title"/>
          </p:nvPr>
        </p:nvSpPr>
        <p:spPr/>
        <p:txBody>
          <a:bodyPr/>
          <a:lstStyle/>
          <a:p>
            <a:r>
              <a:rPr lang="ru-RU" dirty="0" smtClean="0"/>
              <a:t>Работа с возражениями</a:t>
            </a:r>
            <a:endParaRPr lang="ru-RU" dirty="0"/>
          </a:p>
        </p:txBody>
      </p:sp>
      <p:sp>
        <p:nvSpPr>
          <p:cNvPr id="3" name="Содержимое 2"/>
          <p:cNvSpPr>
            <a:spLocks noGrp="1"/>
          </p:cNvSpPr>
          <p:nvPr>
            <p:ph idx="1"/>
          </p:nvPr>
        </p:nvSpPr>
        <p:spPr/>
        <p:txBody>
          <a:bodyPr>
            <a:normAutofit fontScale="77500" lnSpcReduction="20000"/>
          </a:bodyPr>
          <a:lstStyle/>
          <a:p>
            <a:r>
              <a:rPr lang="ru-RU" dirty="0" smtClean="0"/>
              <a:t>Возражения будут всегда. Чтобы вы ни продавали – всегда будут клиенты, которых что-то не устраивает в том, что вы предлагаете</a:t>
            </a:r>
          </a:p>
          <a:p>
            <a:r>
              <a:rPr lang="ru-RU" dirty="0" smtClean="0"/>
              <a:t>Самое </a:t>
            </a:r>
            <a:r>
              <a:rPr lang="ru-RU" dirty="0"/>
              <a:t>первое, что надо сделать – отделить продажи от своего собственного </a:t>
            </a:r>
            <a:r>
              <a:rPr lang="ru-RU" dirty="0" smtClean="0"/>
              <a:t>«Я»</a:t>
            </a:r>
            <a:endParaRPr lang="ru-RU" dirty="0"/>
          </a:p>
          <a:p>
            <a:r>
              <a:rPr lang="ru-RU" dirty="0"/>
              <a:t>Клиент возражает, или отказал не ВАМ </a:t>
            </a:r>
            <a:r>
              <a:rPr lang="ru-RU" dirty="0" smtClean="0"/>
              <a:t>лично, а вашей компании</a:t>
            </a:r>
          </a:p>
          <a:p>
            <a:r>
              <a:rPr lang="ru-RU" dirty="0" smtClean="0"/>
              <a:t>Даже если клиент позволяет себе явно негативные комментарии, он все равно направляет свою «злость» не к вам конкретно, а к компании</a:t>
            </a:r>
            <a:endParaRPr lang="ru-RU" dirty="0"/>
          </a:p>
          <a:p>
            <a:pPr lvl="1"/>
            <a:r>
              <a:rPr lang="ru-RU" dirty="0"/>
              <a:t>Да, клиент может иногда в сердцах сказать «вот вы придурки»</a:t>
            </a:r>
          </a:p>
          <a:p>
            <a:pPr lvl="1"/>
            <a:r>
              <a:rPr lang="ru-RU" dirty="0"/>
              <a:t>Это не красит в первую очередь его, а не в</a:t>
            </a:r>
            <a:r>
              <a:rPr lang="ru-RU" dirty="0" smtClean="0"/>
              <a:t>ас</a:t>
            </a:r>
            <a:endParaRPr lang="ru-RU" dirty="0"/>
          </a:p>
        </p:txBody>
      </p:sp>
    </p:spTree>
    <p:extLst>
      <p:ext uri="{BB962C8B-B14F-4D97-AF65-F5344CB8AC3E}">
        <p14:creationId xmlns:p14="http://schemas.microsoft.com/office/powerpoint/2010/main" val="305455294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азвание 1"/>
          <p:cNvSpPr>
            <a:spLocks noGrp="1"/>
          </p:cNvSpPr>
          <p:nvPr>
            <p:ph type="title"/>
          </p:nvPr>
        </p:nvSpPr>
        <p:spPr/>
        <p:txBody>
          <a:bodyPr/>
          <a:lstStyle/>
          <a:p>
            <a:r>
              <a:rPr lang="ru-RU" dirty="0" smtClean="0"/>
              <a:t>Работа с возражениями</a:t>
            </a:r>
            <a:endParaRPr lang="ru-RU" dirty="0"/>
          </a:p>
        </p:txBody>
      </p:sp>
      <p:sp>
        <p:nvSpPr>
          <p:cNvPr id="3" name="Содержимое 2"/>
          <p:cNvSpPr>
            <a:spLocks noGrp="1"/>
          </p:cNvSpPr>
          <p:nvPr>
            <p:ph idx="1"/>
          </p:nvPr>
        </p:nvSpPr>
        <p:spPr/>
        <p:txBody>
          <a:bodyPr>
            <a:normAutofit fontScale="70000" lnSpcReduction="20000"/>
          </a:bodyPr>
          <a:lstStyle/>
          <a:p>
            <a:r>
              <a:rPr lang="ru-RU" dirty="0" smtClean="0"/>
              <a:t>Лучший способ работать с возражениями – вести себя так, чтобы они не возникали</a:t>
            </a:r>
          </a:p>
          <a:p>
            <a:pPr lvl="1"/>
            <a:r>
              <a:rPr lang="ru-RU" dirty="0" smtClean="0"/>
              <a:t>Слушать клиента</a:t>
            </a:r>
          </a:p>
          <a:p>
            <a:pPr lvl="1"/>
            <a:r>
              <a:rPr lang="ru-RU" dirty="0" smtClean="0"/>
              <a:t>Предлагать то, что ему нужно</a:t>
            </a:r>
          </a:p>
          <a:p>
            <a:pPr lvl="1"/>
            <a:r>
              <a:rPr lang="ru-RU" dirty="0" smtClean="0"/>
              <a:t>Не предлагать то, что ему не нужно</a:t>
            </a:r>
          </a:p>
          <a:p>
            <a:pPr lvl="1"/>
            <a:r>
              <a:rPr lang="ru-RU" dirty="0" smtClean="0"/>
              <a:t>Запрашивать адекватную цену, и так далее</a:t>
            </a:r>
          </a:p>
          <a:p>
            <a:r>
              <a:rPr lang="ru-RU" dirty="0" smtClean="0">
                <a:solidFill>
                  <a:srgbClr val="FF0000"/>
                </a:solidFill>
              </a:rPr>
              <a:t>Упражнение: участникам группы предлагается поделиться тем, какие возражения они чаще всего слышат от клиента</a:t>
            </a:r>
          </a:p>
          <a:p>
            <a:r>
              <a:rPr lang="ru-RU" dirty="0" smtClean="0">
                <a:solidFill>
                  <a:srgbClr val="FF0000"/>
                </a:solidFill>
              </a:rPr>
              <a:t>Есть ли такие возражения от клиента, которые являются сигналом для его «дисквалификации», то есть для принятия решения дальше с ним не работать?</a:t>
            </a:r>
          </a:p>
          <a:p>
            <a:r>
              <a:rPr lang="ru-RU" dirty="0" smtClean="0">
                <a:solidFill>
                  <a:srgbClr val="FF0000"/>
                </a:solidFill>
              </a:rPr>
              <a:t>При обсуждении помните, что такие «дисквалифицирующие» возражения можно узнать не только по их содержанию, но и по манере, как клиент их сообщает.</a:t>
            </a:r>
            <a:endParaRPr lang="ru-RU" dirty="0">
              <a:solidFill>
                <a:srgbClr val="FF0000"/>
              </a:solidFill>
            </a:endParaRPr>
          </a:p>
        </p:txBody>
      </p:sp>
    </p:spTree>
    <p:extLst>
      <p:ext uri="{BB962C8B-B14F-4D97-AF65-F5344CB8AC3E}">
        <p14:creationId xmlns:p14="http://schemas.microsoft.com/office/powerpoint/2010/main" val="279005576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азвание 1"/>
          <p:cNvSpPr>
            <a:spLocks noGrp="1"/>
          </p:cNvSpPr>
          <p:nvPr>
            <p:ph type="title"/>
          </p:nvPr>
        </p:nvSpPr>
        <p:spPr/>
        <p:txBody>
          <a:bodyPr/>
          <a:lstStyle/>
          <a:p>
            <a:r>
              <a:rPr lang="en-US" dirty="0" smtClean="0"/>
              <a:t>3 </a:t>
            </a:r>
            <a:r>
              <a:rPr lang="ru-RU" dirty="0" smtClean="0"/>
              <a:t>шага отработки возражений</a:t>
            </a:r>
            <a:endParaRPr lang="ru-RU" dirty="0"/>
          </a:p>
        </p:txBody>
      </p:sp>
      <p:sp>
        <p:nvSpPr>
          <p:cNvPr id="3" name="Содержимое 2"/>
          <p:cNvSpPr>
            <a:spLocks noGrp="1"/>
          </p:cNvSpPr>
          <p:nvPr>
            <p:ph idx="1"/>
          </p:nvPr>
        </p:nvSpPr>
        <p:spPr/>
        <p:txBody>
          <a:bodyPr>
            <a:normAutofit fontScale="85000" lnSpcReduction="10000"/>
          </a:bodyPr>
          <a:lstStyle/>
          <a:p>
            <a:r>
              <a:rPr lang="ru-RU" dirty="0" smtClean="0"/>
              <a:t>Прояснение: убедитесь, что точно понимаете суть возражений – повторите возражение вслух максимально подробно</a:t>
            </a:r>
          </a:p>
          <a:p>
            <a:r>
              <a:rPr lang="ru-RU" dirty="0" smtClean="0"/>
              <a:t>Демонстрация понимания: покажите клиенту, что вы понимаете его, находитесь, фактически на его стороне с помощью слов «да, я понимаю», «я согласен, это причина для беспокойства» и т.п.</a:t>
            </a:r>
          </a:p>
          <a:p>
            <a:r>
              <a:rPr lang="ru-RU" dirty="0" smtClean="0"/>
              <a:t>Ответ: излагайте свои аргументы</a:t>
            </a:r>
          </a:p>
          <a:p>
            <a:r>
              <a:rPr lang="ru-RU" dirty="0" smtClean="0"/>
              <a:t>Важно: старайтесь не использовать конструкций «да, но...», «да, а у них...» – это противопоставляет. Просто опускайте все эти «но», «а». </a:t>
            </a:r>
            <a:endParaRPr lang="ru-RU" dirty="0"/>
          </a:p>
        </p:txBody>
      </p:sp>
    </p:spTree>
    <p:extLst>
      <p:ext uri="{BB962C8B-B14F-4D97-AF65-F5344CB8AC3E}">
        <p14:creationId xmlns:p14="http://schemas.microsoft.com/office/powerpoint/2010/main" val="296834199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азвание 1"/>
          <p:cNvSpPr>
            <a:spLocks noGrp="1"/>
          </p:cNvSpPr>
          <p:nvPr>
            <p:ph type="title"/>
          </p:nvPr>
        </p:nvSpPr>
        <p:spPr/>
        <p:txBody>
          <a:bodyPr/>
          <a:lstStyle/>
          <a:p>
            <a:r>
              <a:rPr lang="en-US" dirty="0" smtClean="0"/>
              <a:t>2 </a:t>
            </a:r>
            <a:r>
              <a:rPr lang="ru-RU" dirty="0" smtClean="0"/>
              <a:t>класса возражений</a:t>
            </a:r>
            <a:endParaRPr lang="ru-RU" dirty="0"/>
          </a:p>
        </p:txBody>
      </p:sp>
      <p:sp>
        <p:nvSpPr>
          <p:cNvPr id="3" name="Содержимое 2"/>
          <p:cNvSpPr>
            <a:spLocks noGrp="1"/>
          </p:cNvSpPr>
          <p:nvPr>
            <p:ph idx="1"/>
          </p:nvPr>
        </p:nvSpPr>
        <p:spPr/>
        <p:txBody>
          <a:bodyPr/>
          <a:lstStyle/>
          <a:p>
            <a:r>
              <a:rPr lang="ru-RU" dirty="0" smtClean="0"/>
              <a:t>Объективные: касаются конкретных фактов – сроки, состав услуг, отношение к цене и так далее</a:t>
            </a:r>
          </a:p>
          <a:p>
            <a:r>
              <a:rPr lang="ru-RU" dirty="0" smtClean="0"/>
              <a:t>Декларативные (</a:t>
            </a:r>
            <a:r>
              <a:rPr lang="ru-RU" dirty="0" err="1" smtClean="0"/>
              <a:t>манипулятивные</a:t>
            </a:r>
            <a:r>
              <a:rPr lang="ru-RU" dirty="0" smtClean="0"/>
              <a:t>): заявления, которые делает клиент, чтобы обосновать отказ от работы с вами, или чтобы «выторговать» какие-то лучшие условия</a:t>
            </a:r>
            <a:endParaRPr lang="ru-RU" dirty="0"/>
          </a:p>
        </p:txBody>
      </p:sp>
    </p:spTree>
    <p:extLst>
      <p:ext uri="{BB962C8B-B14F-4D97-AF65-F5344CB8AC3E}">
        <p14:creationId xmlns:p14="http://schemas.microsoft.com/office/powerpoint/2010/main" val="117573205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азвание 1"/>
          <p:cNvSpPr>
            <a:spLocks noGrp="1"/>
          </p:cNvSpPr>
          <p:nvPr>
            <p:ph type="title"/>
          </p:nvPr>
        </p:nvSpPr>
        <p:spPr/>
        <p:txBody>
          <a:bodyPr/>
          <a:lstStyle/>
          <a:p>
            <a:r>
              <a:rPr lang="ru-RU" dirty="0" smtClean="0"/>
              <a:t>Объективные возражения</a:t>
            </a:r>
            <a:endParaRPr lang="ru-RU" dirty="0"/>
          </a:p>
        </p:txBody>
      </p:sp>
      <p:sp>
        <p:nvSpPr>
          <p:cNvPr id="3" name="Содержимое 2"/>
          <p:cNvSpPr>
            <a:spLocks noGrp="1"/>
          </p:cNvSpPr>
          <p:nvPr>
            <p:ph idx="1"/>
          </p:nvPr>
        </p:nvSpPr>
        <p:spPr/>
        <p:txBody>
          <a:bodyPr>
            <a:normAutofit fontScale="92500" lnSpcReduction="20000"/>
          </a:bodyPr>
          <a:lstStyle/>
          <a:p>
            <a:r>
              <a:rPr lang="ru-RU" dirty="0" smtClean="0"/>
              <a:t>Необходимо спокойно обсуждать, в зависимости от конкретики</a:t>
            </a:r>
          </a:p>
          <a:p>
            <a:r>
              <a:rPr lang="ru-RU" dirty="0" smtClean="0"/>
              <a:t>Пример: </a:t>
            </a:r>
          </a:p>
          <a:p>
            <a:pPr lvl="1"/>
            <a:r>
              <a:rPr lang="ru-RU" dirty="0" smtClean="0"/>
              <a:t>Вам не нравится такой долгий срок работы, правильно?</a:t>
            </a:r>
          </a:p>
          <a:p>
            <a:pPr lvl="1"/>
            <a:r>
              <a:rPr lang="ru-RU" dirty="0" smtClean="0"/>
              <a:t>Согласен, что срок выполнения работы способен вызвать опасение. </a:t>
            </a:r>
          </a:p>
          <a:p>
            <a:pPr lvl="1"/>
            <a:r>
              <a:rPr lang="ru-RU" dirty="0" smtClean="0"/>
              <a:t>Вот что надо сделать, и вот сколько примерно это составляет – вот почему такой срок нашей работы</a:t>
            </a:r>
          </a:p>
          <a:p>
            <a:pPr lvl="1"/>
            <a:r>
              <a:rPr lang="ru-RU" dirty="0" smtClean="0"/>
              <a:t>Как вы думаете, где мы здесь ошиблись, и можно сделать быстрее?</a:t>
            </a:r>
          </a:p>
        </p:txBody>
      </p:sp>
    </p:spTree>
    <p:extLst>
      <p:ext uri="{BB962C8B-B14F-4D97-AF65-F5344CB8AC3E}">
        <p14:creationId xmlns:p14="http://schemas.microsoft.com/office/powerpoint/2010/main" val="105228207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азвание 1"/>
          <p:cNvSpPr>
            <a:spLocks noGrp="1"/>
          </p:cNvSpPr>
          <p:nvPr>
            <p:ph type="title"/>
          </p:nvPr>
        </p:nvSpPr>
        <p:spPr/>
        <p:txBody>
          <a:bodyPr/>
          <a:lstStyle/>
          <a:p>
            <a:r>
              <a:rPr lang="ru-RU" dirty="0" smtClean="0"/>
              <a:t>Декларативные возражения</a:t>
            </a:r>
            <a:endParaRPr lang="ru-RU" dirty="0"/>
          </a:p>
        </p:txBody>
      </p:sp>
      <p:sp>
        <p:nvSpPr>
          <p:cNvPr id="3" name="Содержимое 2"/>
          <p:cNvSpPr>
            <a:spLocks noGrp="1"/>
          </p:cNvSpPr>
          <p:nvPr>
            <p:ph idx="1"/>
          </p:nvPr>
        </p:nvSpPr>
        <p:spPr/>
        <p:txBody>
          <a:bodyPr>
            <a:normAutofit fontScale="77500" lnSpcReduction="20000"/>
          </a:bodyPr>
          <a:lstStyle/>
          <a:p>
            <a:r>
              <a:rPr lang="ru-RU" dirty="0" smtClean="0"/>
              <a:t>Все решает отношение. Не отвечайте на агрессию, всегда оставайтесь дружелюбным</a:t>
            </a:r>
          </a:p>
          <a:p>
            <a:r>
              <a:rPr lang="ru-RU" dirty="0" smtClean="0"/>
              <a:t>Важно понять источник и причины таких возражений – вполне может быть, что это не клиент такой «бука», а его так научили «отжимать» цену</a:t>
            </a:r>
          </a:p>
          <a:p>
            <a:r>
              <a:rPr lang="ru-RU" dirty="0" smtClean="0"/>
              <a:t>Не нужно стараться «переспорить» клиента, нужно помочь разобраться</a:t>
            </a:r>
          </a:p>
          <a:p>
            <a:r>
              <a:rPr lang="ru-RU" dirty="0" smtClean="0"/>
              <a:t>Исключите из разговора все слова с негативными эмоциями: «вы не правы», «это не так», и так далее. Это только повысит градус обсуждения</a:t>
            </a:r>
          </a:p>
          <a:p>
            <a:pPr lvl="1"/>
            <a:r>
              <a:rPr lang="ru-RU" dirty="0" smtClean="0"/>
              <a:t>Лучше спокойно и дружелюбно рассказать, почему это не так, но не заострять внимание на том, что клиент говорит что-то «не то».</a:t>
            </a:r>
          </a:p>
        </p:txBody>
      </p:sp>
    </p:spTree>
    <p:extLst>
      <p:ext uri="{BB962C8B-B14F-4D97-AF65-F5344CB8AC3E}">
        <p14:creationId xmlns:p14="http://schemas.microsoft.com/office/powerpoint/2010/main" val="22490540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азвание 1"/>
          <p:cNvSpPr>
            <a:spLocks noGrp="1"/>
          </p:cNvSpPr>
          <p:nvPr>
            <p:ph type="title"/>
          </p:nvPr>
        </p:nvSpPr>
        <p:spPr/>
        <p:txBody>
          <a:bodyPr/>
          <a:lstStyle/>
          <a:p>
            <a:r>
              <a:rPr lang="ru-RU" dirty="0" smtClean="0"/>
              <a:t>Этапы продажи для продавца</a:t>
            </a:r>
            <a:endParaRPr lang="ru-RU" dirty="0"/>
          </a:p>
        </p:txBody>
      </p:sp>
      <p:sp>
        <p:nvSpPr>
          <p:cNvPr id="3" name="Содержимое 2"/>
          <p:cNvSpPr>
            <a:spLocks noGrp="1"/>
          </p:cNvSpPr>
          <p:nvPr>
            <p:ph idx="1"/>
          </p:nvPr>
        </p:nvSpPr>
        <p:spPr/>
        <p:txBody>
          <a:bodyPr>
            <a:normAutofit fontScale="70000" lnSpcReduction="20000"/>
          </a:bodyPr>
          <a:lstStyle/>
          <a:p>
            <a:r>
              <a:rPr lang="ru-RU" dirty="0" smtClean="0"/>
              <a:t>Поиск подходящей аудитории (кому будем пытаться продавать)</a:t>
            </a:r>
          </a:p>
          <a:p>
            <a:r>
              <a:rPr lang="ru-RU" dirty="0" smtClean="0"/>
              <a:t>Первичный поиск потенциальных клиентов</a:t>
            </a:r>
          </a:p>
          <a:p>
            <a:r>
              <a:rPr lang="ru-RU" dirty="0" smtClean="0"/>
              <a:t>Квалификация клиентов</a:t>
            </a:r>
          </a:p>
          <a:p>
            <a:r>
              <a:rPr lang="ru-RU" dirty="0" smtClean="0"/>
              <a:t>Определение потребности</a:t>
            </a:r>
          </a:p>
          <a:p>
            <a:r>
              <a:rPr lang="ru-RU" dirty="0" smtClean="0"/>
              <a:t>Разработка предложения</a:t>
            </a:r>
          </a:p>
          <a:p>
            <a:r>
              <a:rPr lang="ru-RU" dirty="0" smtClean="0"/>
              <a:t>Презентация предложения</a:t>
            </a:r>
          </a:p>
          <a:p>
            <a:r>
              <a:rPr lang="ru-RU" dirty="0" smtClean="0"/>
              <a:t>Заключение сделки</a:t>
            </a:r>
          </a:p>
          <a:p>
            <a:r>
              <a:rPr lang="ru-RU" dirty="0" smtClean="0"/>
              <a:t>Участие в исполнении контракта</a:t>
            </a:r>
          </a:p>
          <a:p>
            <a:r>
              <a:rPr lang="ru-RU" dirty="0" smtClean="0"/>
              <a:t>Анализ результатов и следующие шаги (до-продажа, кросс-продажа)</a:t>
            </a:r>
          </a:p>
          <a:p>
            <a:r>
              <a:rPr lang="ru-RU" dirty="0" smtClean="0">
                <a:solidFill>
                  <a:srgbClr val="FF0000"/>
                </a:solidFill>
              </a:rPr>
              <a:t>Для тренера: также предложите группе сначала составить этот список самим</a:t>
            </a:r>
          </a:p>
          <a:p>
            <a:endParaRPr lang="ru-RU" dirty="0"/>
          </a:p>
        </p:txBody>
      </p:sp>
    </p:spTree>
    <p:extLst>
      <p:ext uri="{BB962C8B-B14F-4D97-AF65-F5344CB8AC3E}">
        <p14:creationId xmlns:p14="http://schemas.microsoft.com/office/powerpoint/2010/main" val="131281896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азвание 1"/>
          <p:cNvSpPr>
            <a:spLocks noGrp="1"/>
          </p:cNvSpPr>
          <p:nvPr>
            <p:ph type="title"/>
          </p:nvPr>
        </p:nvSpPr>
        <p:spPr/>
        <p:txBody>
          <a:bodyPr/>
          <a:lstStyle/>
          <a:p>
            <a:r>
              <a:rPr lang="ru-RU" dirty="0" smtClean="0"/>
              <a:t>Декларативные возражения</a:t>
            </a:r>
            <a:endParaRPr lang="ru-RU" dirty="0"/>
          </a:p>
        </p:txBody>
      </p:sp>
      <p:sp>
        <p:nvSpPr>
          <p:cNvPr id="3" name="Содержимое 2"/>
          <p:cNvSpPr>
            <a:spLocks noGrp="1"/>
          </p:cNvSpPr>
          <p:nvPr>
            <p:ph idx="1"/>
          </p:nvPr>
        </p:nvSpPr>
        <p:spPr/>
        <p:txBody>
          <a:bodyPr>
            <a:normAutofit fontScale="85000" lnSpcReduction="20000"/>
          </a:bodyPr>
          <a:lstStyle/>
          <a:p>
            <a:r>
              <a:rPr lang="ru-RU" dirty="0" smtClean="0"/>
              <a:t>Для начала, повторите возражение клиента, чтобы убедиться, что вы его правильно поняли. Это полезный шаг, вы показываете клиенту, что вы его слушаете, плюс вы уточняете его позицию</a:t>
            </a:r>
          </a:p>
          <a:p>
            <a:r>
              <a:rPr lang="ru-RU" dirty="0" smtClean="0"/>
              <a:t>Далее – спокойно излагайте свои аргументы</a:t>
            </a:r>
          </a:p>
          <a:p>
            <a:r>
              <a:rPr lang="ru-RU" dirty="0" smtClean="0"/>
              <a:t>Как вариант – попробуйте отвечать на возражение клиента в форме вопроса к нему:</a:t>
            </a:r>
          </a:p>
          <a:p>
            <a:pPr lvl="1"/>
            <a:r>
              <a:rPr lang="ru-RU" dirty="0" smtClean="0"/>
              <a:t>Хорошо, а что вы думаете о том, что .... (и тут перечисляете ваши аргументы)?</a:t>
            </a:r>
          </a:p>
          <a:p>
            <a:r>
              <a:rPr lang="ru-RU" dirty="0" smtClean="0"/>
              <a:t>Некоторые возражения не удастся преодолеть, но можно убедить клиента, что это не страшно и с этим можно жить.</a:t>
            </a:r>
          </a:p>
          <a:p>
            <a:pPr lvl="1"/>
            <a:endParaRPr lang="ru-RU" dirty="0"/>
          </a:p>
        </p:txBody>
      </p:sp>
    </p:spTree>
    <p:extLst>
      <p:ext uri="{BB962C8B-B14F-4D97-AF65-F5344CB8AC3E}">
        <p14:creationId xmlns:p14="http://schemas.microsoft.com/office/powerpoint/2010/main" val="108277066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азвание 1"/>
          <p:cNvSpPr>
            <a:spLocks noGrp="1"/>
          </p:cNvSpPr>
          <p:nvPr>
            <p:ph type="title"/>
          </p:nvPr>
        </p:nvSpPr>
        <p:spPr/>
        <p:txBody>
          <a:bodyPr/>
          <a:lstStyle/>
          <a:p>
            <a:r>
              <a:rPr lang="ru-RU" dirty="0" smtClean="0"/>
              <a:t>«Ваша цена слишком высока»</a:t>
            </a:r>
            <a:endParaRPr lang="ru-RU" dirty="0"/>
          </a:p>
        </p:txBody>
      </p:sp>
      <p:sp>
        <p:nvSpPr>
          <p:cNvPr id="3" name="Содержимое 2"/>
          <p:cNvSpPr>
            <a:spLocks noGrp="1"/>
          </p:cNvSpPr>
          <p:nvPr>
            <p:ph idx="1"/>
          </p:nvPr>
        </p:nvSpPr>
        <p:spPr/>
        <p:txBody>
          <a:bodyPr/>
          <a:lstStyle/>
          <a:p>
            <a:r>
              <a:rPr lang="ru-RU" dirty="0" smtClean="0"/>
              <a:t>Для начала – надо порадоваться, потому что обсуждение цены означает, что дело движется к покупке – по крайней мере клиент понимает, что ему это нужно (а это уже немало)</a:t>
            </a:r>
          </a:p>
          <a:p>
            <a:r>
              <a:rPr lang="ru-RU" dirty="0" smtClean="0"/>
              <a:t>Это не возражение само по себе: у него есть причины, и разбираться надо с причинами</a:t>
            </a:r>
            <a:endParaRPr lang="ru-RU" dirty="0"/>
          </a:p>
        </p:txBody>
      </p:sp>
    </p:spTree>
    <p:extLst>
      <p:ext uri="{BB962C8B-B14F-4D97-AF65-F5344CB8AC3E}">
        <p14:creationId xmlns:p14="http://schemas.microsoft.com/office/powerpoint/2010/main" val="185911472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азвание 1"/>
          <p:cNvSpPr>
            <a:spLocks noGrp="1"/>
          </p:cNvSpPr>
          <p:nvPr>
            <p:ph type="title"/>
          </p:nvPr>
        </p:nvSpPr>
        <p:spPr/>
        <p:txBody>
          <a:bodyPr/>
          <a:lstStyle/>
          <a:p>
            <a:r>
              <a:rPr lang="ru-RU" dirty="0" smtClean="0"/>
              <a:t>«Ваша цена слишком высока»</a:t>
            </a:r>
            <a:endParaRPr lang="ru-RU" dirty="0"/>
          </a:p>
        </p:txBody>
      </p:sp>
      <p:sp>
        <p:nvSpPr>
          <p:cNvPr id="3" name="Содержимое 2"/>
          <p:cNvSpPr>
            <a:spLocks noGrp="1"/>
          </p:cNvSpPr>
          <p:nvPr>
            <p:ph idx="1"/>
          </p:nvPr>
        </p:nvSpPr>
        <p:spPr/>
        <p:txBody>
          <a:bodyPr>
            <a:normAutofit fontScale="70000" lnSpcReduction="20000"/>
          </a:bodyPr>
          <a:lstStyle/>
          <a:p>
            <a:r>
              <a:rPr lang="ru-RU" dirty="0" smtClean="0"/>
              <a:t>Вас сравнивают с рынком или другими предложениями? Выясните состав других предложений. Чем сложнее товар/услуга, тем легче предъявить низкую цену и замаскировать отсутствие нужных опций</a:t>
            </a:r>
          </a:p>
          <a:p>
            <a:r>
              <a:rPr lang="ru-RU" dirty="0" smtClean="0"/>
              <a:t>Клиент знает себестоимость ваших товаров/услуг и отталкивается от нее? Старайтесь свести разговор к цене и ценности. Пример:	</a:t>
            </a:r>
          </a:p>
          <a:p>
            <a:pPr lvl="1"/>
            <a:r>
              <a:rPr lang="ru-RU" dirty="0" smtClean="0"/>
              <a:t>Стоимость получаса работы сантехника и...</a:t>
            </a:r>
          </a:p>
          <a:p>
            <a:pPr lvl="1"/>
            <a:r>
              <a:rPr lang="ru-RU" dirty="0" smtClean="0"/>
              <a:t>Ценность для клиента того, что у него не течет труба на кухне</a:t>
            </a:r>
          </a:p>
          <a:p>
            <a:r>
              <a:rPr lang="ru-RU" dirty="0" smtClean="0"/>
              <a:t>А может быть клиент решил просто поторговаться, чтобы получить скидку?</a:t>
            </a:r>
          </a:p>
          <a:p>
            <a:r>
              <a:rPr lang="ru-RU" dirty="0" smtClean="0"/>
              <a:t>Может быть в его индустрии дают скидку, стоит только попросить об этом, и он считает, что так везде?</a:t>
            </a:r>
          </a:p>
          <a:p>
            <a:r>
              <a:rPr lang="ru-RU" dirty="0" smtClean="0"/>
              <a:t>Будьте готовы обосновать цену</a:t>
            </a:r>
            <a:endParaRPr lang="ru-RU" dirty="0"/>
          </a:p>
        </p:txBody>
      </p:sp>
    </p:spTree>
    <p:extLst>
      <p:ext uri="{BB962C8B-B14F-4D97-AF65-F5344CB8AC3E}">
        <p14:creationId xmlns:p14="http://schemas.microsoft.com/office/powerpoint/2010/main" val="259442208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азвание 1"/>
          <p:cNvSpPr>
            <a:spLocks noGrp="1"/>
          </p:cNvSpPr>
          <p:nvPr>
            <p:ph type="title"/>
          </p:nvPr>
        </p:nvSpPr>
        <p:spPr/>
        <p:txBody>
          <a:bodyPr/>
          <a:lstStyle/>
          <a:p>
            <a:r>
              <a:rPr lang="ru-RU" dirty="0" smtClean="0"/>
              <a:t>«У нас нет столько денег»</a:t>
            </a:r>
            <a:endParaRPr lang="ru-RU" dirty="0"/>
          </a:p>
        </p:txBody>
      </p:sp>
      <p:sp>
        <p:nvSpPr>
          <p:cNvPr id="3" name="Содержимое 2"/>
          <p:cNvSpPr>
            <a:spLocks noGrp="1"/>
          </p:cNvSpPr>
          <p:nvPr>
            <p:ph idx="1"/>
          </p:nvPr>
        </p:nvSpPr>
        <p:spPr/>
        <p:txBody>
          <a:bodyPr>
            <a:normAutofit fontScale="70000" lnSpcReduction="20000"/>
          </a:bodyPr>
          <a:lstStyle/>
          <a:p>
            <a:r>
              <a:rPr lang="ru-RU" dirty="0" smtClean="0"/>
              <a:t>Опять же, надо радоваться, клиент, кажется выбрал вас и готов купить!</a:t>
            </a:r>
          </a:p>
          <a:p>
            <a:r>
              <a:rPr lang="ru-RU" dirty="0" smtClean="0"/>
              <a:t>Узнайте, сколько есть, и предложите, что можете сделать за эти деньги</a:t>
            </a:r>
          </a:p>
          <a:p>
            <a:r>
              <a:rPr lang="ru-RU" dirty="0" smtClean="0"/>
              <a:t>Ищите другие «переменные», где вы можете «подвинуться»</a:t>
            </a:r>
          </a:p>
          <a:p>
            <a:pPr lvl="1"/>
            <a:r>
              <a:rPr lang="ru-RU" dirty="0" smtClean="0"/>
              <a:t>Меньше цена, но предоплата, а не </a:t>
            </a:r>
            <a:r>
              <a:rPr lang="ru-RU" dirty="0" err="1" smtClean="0"/>
              <a:t>постоплата</a:t>
            </a:r>
            <a:r>
              <a:rPr lang="ru-RU" dirty="0" smtClean="0"/>
              <a:t>?</a:t>
            </a:r>
          </a:p>
          <a:p>
            <a:pPr lvl="1"/>
            <a:r>
              <a:rPr lang="ru-RU" dirty="0" smtClean="0"/>
              <a:t>Меньше цена, но дольше срок выполнения работ?</a:t>
            </a:r>
          </a:p>
          <a:p>
            <a:pPr lvl="1"/>
            <a:r>
              <a:rPr lang="ru-RU" dirty="0" smtClean="0"/>
              <a:t>Меньше цена, но хуже качество?</a:t>
            </a:r>
          </a:p>
          <a:p>
            <a:pPr lvl="1"/>
            <a:r>
              <a:rPr lang="ru-RU" dirty="0" smtClean="0"/>
              <a:t>Меньше цена за штуку, но больше объем?</a:t>
            </a:r>
          </a:p>
          <a:p>
            <a:pPr lvl="1"/>
            <a:r>
              <a:rPr lang="ru-RU" dirty="0" smtClean="0"/>
              <a:t>А если не деньгами, а бартером?</a:t>
            </a:r>
          </a:p>
          <a:p>
            <a:r>
              <a:rPr lang="ru-RU" dirty="0" smtClean="0"/>
              <a:t>Напомните клиенту, что в бюджете его компании наверняка есть резервы – какое-то подразделение может не потратить свои суммы, если цена ему кажется оправданной, но в бюджете нет таких денег, можно попросить руководство пересмотреть бюджет.</a:t>
            </a:r>
          </a:p>
          <a:p>
            <a:endParaRPr lang="ru-RU" dirty="0"/>
          </a:p>
        </p:txBody>
      </p:sp>
    </p:spTree>
    <p:extLst>
      <p:ext uri="{BB962C8B-B14F-4D97-AF65-F5344CB8AC3E}">
        <p14:creationId xmlns:p14="http://schemas.microsoft.com/office/powerpoint/2010/main" val="364814986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азвание 1"/>
          <p:cNvSpPr>
            <a:spLocks noGrp="1"/>
          </p:cNvSpPr>
          <p:nvPr>
            <p:ph type="title"/>
          </p:nvPr>
        </p:nvSpPr>
        <p:spPr/>
        <p:txBody>
          <a:bodyPr/>
          <a:lstStyle/>
          <a:p>
            <a:r>
              <a:rPr lang="ru-RU" dirty="0" smtClean="0"/>
              <a:t>«Это можно купить дешевле»</a:t>
            </a:r>
            <a:endParaRPr lang="ru-RU" dirty="0"/>
          </a:p>
        </p:txBody>
      </p:sp>
      <p:sp>
        <p:nvSpPr>
          <p:cNvPr id="3" name="Содержимое 2"/>
          <p:cNvSpPr>
            <a:spLocks noGrp="1"/>
          </p:cNvSpPr>
          <p:nvPr>
            <p:ph idx="1"/>
          </p:nvPr>
        </p:nvSpPr>
        <p:spPr/>
        <p:txBody>
          <a:bodyPr>
            <a:normAutofit fontScale="70000" lnSpcReduction="20000"/>
          </a:bodyPr>
          <a:lstStyle/>
          <a:p>
            <a:r>
              <a:rPr lang="ru-RU" dirty="0" smtClean="0"/>
              <a:t>Конечно, вы должны быть в состоянии обосновать, почему ваша цена выше других</a:t>
            </a:r>
          </a:p>
          <a:p>
            <a:pPr lvl="1"/>
            <a:r>
              <a:rPr lang="ru-RU" dirty="0" smtClean="0"/>
              <a:t>Если вы сами не понимаете, то и не убедите клиента</a:t>
            </a:r>
          </a:p>
          <a:p>
            <a:r>
              <a:rPr lang="ru-RU" dirty="0" smtClean="0"/>
              <a:t>Вариант: затраты/время клиента на поиск других вариантов</a:t>
            </a:r>
          </a:p>
          <a:p>
            <a:pPr lvl="1"/>
            <a:r>
              <a:rPr lang="ru-RU" dirty="0" smtClean="0"/>
              <a:t>«Я вам предлагаю это за Х тыс. </a:t>
            </a:r>
            <a:r>
              <a:rPr lang="ru-RU" dirty="0" err="1" smtClean="0"/>
              <a:t>руб</a:t>
            </a:r>
            <a:r>
              <a:rPr lang="ru-RU" dirty="0" smtClean="0"/>
              <a:t>, мы готовы начать завтра, и результат у вас будет тогда-то. Вероятно, вы сможете, потратив еще несколько часов своего времени,</a:t>
            </a:r>
            <a:r>
              <a:rPr lang="ru-RU" dirty="0"/>
              <a:t> </a:t>
            </a:r>
            <a:r>
              <a:rPr lang="ru-RU" dirty="0" smtClean="0"/>
              <a:t>и общей задержки в несколько дней, найти другой вариант, который будет стоить </a:t>
            </a:r>
            <a:r>
              <a:rPr lang="en-US" dirty="0" smtClean="0"/>
              <a:t>Y</a:t>
            </a:r>
            <a:r>
              <a:rPr lang="ru-RU" dirty="0"/>
              <a:t> </a:t>
            </a:r>
            <a:r>
              <a:rPr lang="ru-RU" dirty="0" smtClean="0"/>
              <a:t>тыс. руб. – стоит ли это того?» </a:t>
            </a:r>
          </a:p>
          <a:p>
            <a:r>
              <a:rPr lang="ru-RU" dirty="0" smtClean="0"/>
              <a:t>Вариант: у кого бы клиент купил, если бы цена была одинаковой? После ответа – есть пища для размышлений и для реакции на возражение</a:t>
            </a:r>
          </a:p>
          <a:p>
            <a:r>
              <a:rPr lang="ru-RU" dirty="0" smtClean="0"/>
              <a:t>Вариант: «вы всегда покупаете самую дешевую машину? Ходите к самому дешевому парикмахеру?» и т.д.</a:t>
            </a:r>
            <a:endParaRPr lang="ru-RU" dirty="0"/>
          </a:p>
        </p:txBody>
      </p:sp>
    </p:spTree>
    <p:extLst>
      <p:ext uri="{BB962C8B-B14F-4D97-AF65-F5344CB8AC3E}">
        <p14:creationId xmlns:p14="http://schemas.microsoft.com/office/powerpoint/2010/main" val="304542592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азвание 1"/>
          <p:cNvSpPr>
            <a:spLocks noGrp="1"/>
          </p:cNvSpPr>
          <p:nvPr>
            <p:ph type="title"/>
          </p:nvPr>
        </p:nvSpPr>
        <p:spPr/>
        <p:txBody>
          <a:bodyPr/>
          <a:lstStyle/>
          <a:p>
            <a:r>
              <a:rPr lang="ru-RU" dirty="0" smtClean="0"/>
              <a:t>«Мы делаем это сами»</a:t>
            </a:r>
            <a:endParaRPr lang="ru-RU" dirty="0"/>
          </a:p>
        </p:txBody>
      </p:sp>
      <p:sp>
        <p:nvSpPr>
          <p:cNvPr id="3" name="Содержимое 2"/>
          <p:cNvSpPr>
            <a:spLocks noGrp="1"/>
          </p:cNvSpPr>
          <p:nvPr>
            <p:ph idx="1"/>
          </p:nvPr>
        </p:nvSpPr>
        <p:spPr/>
        <p:txBody>
          <a:bodyPr/>
          <a:lstStyle/>
          <a:p>
            <a:r>
              <a:rPr lang="ru-RU" dirty="0" smtClean="0"/>
              <a:t>Не применимо ко всем услугам/товарам, но часто встречается</a:t>
            </a:r>
          </a:p>
          <a:p>
            <a:r>
              <a:rPr lang="ru-RU" dirty="0" smtClean="0"/>
              <a:t>Выясните, что именно клиент «делает сам» из того, что вы предлагаете</a:t>
            </a:r>
          </a:p>
          <a:p>
            <a:r>
              <a:rPr lang="ru-RU" dirty="0" smtClean="0"/>
              <a:t>Может быть, он не целиком понимает проблему, и есть ниша и для вас?</a:t>
            </a:r>
          </a:p>
          <a:p>
            <a:r>
              <a:rPr lang="ru-RU" dirty="0" smtClean="0"/>
              <a:t>Может быть, вы можете оказать консультации, экспертную помощь?</a:t>
            </a:r>
            <a:endParaRPr lang="ru-RU" dirty="0"/>
          </a:p>
        </p:txBody>
      </p:sp>
    </p:spTree>
    <p:extLst>
      <p:ext uri="{BB962C8B-B14F-4D97-AF65-F5344CB8AC3E}">
        <p14:creationId xmlns:p14="http://schemas.microsoft.com/office/powerpoint/2010/main" val="196871933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азвание 1"/>
          <p:cNvSpPr>
            <a:spLocks noGrp="1"/>
          </p:cNvSpPr>
          <p:nvPr>
            <p:ph type="title"/>
          </p:nvPr>
        </p:nvSpPr>
        <p:spPr/>
        <p:txBody>
          <a:bodyPr/>
          <a:lstStyle/>
          <a:p>
            <a:r>
              <a:rPr lang="ru-RU" dirty="0" smtClean="0"/>
              <a:t>«Нет необходимости»</a:t>
            </a:r>
            <a:endParaRPr lang="ru-RU" dirty="0"/>
          </a:p>
        </p:txBody>
      </p:sp>
      <p:sp>
        <p:nvSpPr>
          <p:cNvPr id="3" name="Содержимое 2"/>
          <p:cNvSpPr>
            <a:spLocks noGrp="1"/>
          </p:cNvSpPr>
          <p:nvPr>
            <p:ph idx="1"/>
          </p:nvPr>
        </p:nvSpPr>
        <p:spPr/>
        <p:txBody>
          <a:bodyPr>
            <a:normAutofit lnSpcReduction="10000"/>
          </a:bodyPr>
          <a:lstStyle/>
          <a:p>
            <a:r>
              <a:rPr lang="ru-RU" dirty="0" smtClean="0"/>
              <a:t>Вопрос: нет необходимости ВООБЩЕ или СЕЙЧАС?</a:t>
            </a:r>
          </a:p>
          <a:p>
            <a:r>
              <a:rPr lang="ru-RU" dirty="0" smtClean="0"/>
              <a:t>Может ли появиться потребность в этом позже?</a:t>
            </a:r>
          </a:p>
          <a:p>
            <a:r>
              <a:rPr lang="ru-RU" dirty="0" smtClean="0"/>
              <a:t>Если кто-то уже продает это клиенту – предложите выслать информацию о себе</a:t>
            </a:r>
          </a:p>
          <a:p>
            <a:pPr lvl="1"/>
            <a:r>
              <a:rPr lang="ru-RU" dirty="0" smtClean="0"/>
              <a:t>У клиента просто будет еще один вариант</a:t>
            </a:r>
          </a:p>
          <a:p>
            <a:pPr lvl="1"/>
            <a:r>
              <a:rPr lang="ru-RU" dirty="0" smtClean="0"/>
              <a:t>Все любят возможность выбора (или </a:t>
            </a:r>
            <a:r>
              <a:rPr lang="ru-RU" smtClean="0"/>
              <a:t>возможность сэкономить)</a:t>
            </a:r>
            <a:endParaRPr lang="ru-RU"/>
          </a:p>
        </p:txBody>
      </p:sp>
    </p:spTree>
    <p:extLst>
      <p:ext uri="{BB962C8B-B14F-4D97-AF65-F5344CB8AC3E}">
        <p14:creationId xmlns:p14="http://schemas.microsoft.com/office/powerpoint/2010/main" val="413388242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азвание 1"/>
          <p:cNvSpPr>
            <a:spLocks noGrp="1"/>
          </p:cNvSpPr>
          <p:nvPr>
            <p:ph type="title"/>
          </p:nvPr>
        </p:nvSpPr>
        <p:spPr/>
        <p:txBody>
          <a:bodyPr/>
          <a:lstStyle/>
          <a:p>
            <a:r>
              <a:rPr lang="ru-RU" dirty="0" smtClean="0"/>
              <a:t>«Нужно согласие от Х»</a:t>
            </a:r>
            <a:endParaRPr lang="ru-RU" dirty="0"/>
          </a:p>
        </p:txBody>
      </p:sp>
      <p:sp>
        <p:nvSpPr>
          <p:cNvPr id="3" name="Содержимое 2"/>
          <p:cNvSpPr>
            <a:spLocks noGrp="1"/>
          </p:cNvSpPr>
          <p:nvPr>
            <p:ph idx="1"/>
          </p:nvPr>
        </p:nvSpPr>
        <p:spPr/>
        <p:txBody>
          <a:bodyPr>
            <a:normAutofit fontScale="92500" lnSpcReduction="10000"/>
          </a:bodyPr>
          <a:lstStyle/>
          <a:p>
            <a:r>
              <a:rPr lang="ru-RU" dirty="0" smtClean="0"/>
              <a:t>Нужно согласие другого сотрудника, начальника, комитета, совладельца и т.д.</a:t>
            </a:r>
          </a:p>
          <a:p>
            <a:r>
              <a:rPr lang="ru-RU" dirty="0" smtClean="0"/>
              <a:t>Типично, если общаемся не с ЛПР</a:t>
            </a:r>
          </a:p>
          <a:p>
            <a:r>
              <a:rPr lang="ru-RU" dirty="0" smtClean="0"/>
              <a:t>Старайтесь с помощью сотрудника клиента, с кем вы общаетесь добраться до ЛПР</a:t>
            </a:r>
          </a:p>
          <a:p>
            <a:r>
              <a:rPr lang="ru-RU" dirty="0" smtClean="0"/>
              <a:t>Вариант – предложить сотруднику «снять с себя ответственность» связав напрямую с ЛПР</a:t>
            </a:r>
          </a:p>
          <a:p>
            <a:r>
              <a:rPr lang="ru-RU" dirty="0" smtClean="0"/>
              <a:t>Иначе – так и придется действовать «через посредника»</a:t>
            </a:r>
            <a:endParaRPr lang="ru-RU" dirty="0"/>
          </a:p>
        </p:txBody>
      </p:sp>
    </p:spTree>
    <p:extLst>
      <p:ext uri="{BB962C8B-B14F-4D97-AF65-F5344CB8AC3E}">
        <p14:creationId xmlns:p14="http://schemas.microsoft.com/office/powerpoint/2010/main" val="360754526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азвание 1"/>
          <p:cNvSpPr>
            <a:spLocks noGrp="1"/>
          </p:cNvSpPr>
          <p:nvPr>
            <p:ph type="title"/>
          </p:nvPr>
        </p:nvSpPr>
        <p:spPr/>
        <p:txBody>
          <a:bodyPr>
            <a:normAutofit fontScale="90000"/>
          </a:bodyPr>
          <a:lstStyle/>
          <a:p>
            <a:r>
              <a:rPr lang="ru-RU" dirty="0" smtClean="0"/>
              <a:t>«Мы это уже покупаем в другом месте»</a:t>
            </a:r>
            <a:endParaRPr lang="ru-RU" dirty="0"/>
          </a:p>
        </p:txBody>
      </p:sp>
      <p:sp>
        <p:nvSpPr>
          <p:cNvPr id="3" name="Содержимое 2"/>
          <p:cNvSpPr>
            <a:spLocks noGrp="1"/>
          </p:cNvSpPr>
          <p:nvPr>
            <p:ph idx="1"/>
          </p:nvPr>
        </p:nvSpPr>
        <p:spPr/>
        <p:txBody>
          <a:bodyPr>
            <a:normAutofit fontScale="92500" lnSpcReduction="10000"/>
          </a:bodyPr>
          <a:lstStyle/>
          <a:p>
            <a:r>
              <a:rPr lang="ru-RU" dirty="0" smtClean="0"/>
              <a:t>Если конкуренты – хороши, то шансов мало</a:t>
            </a:r>
          </a:p>
          <a:p>
            <a:r>
              <a:rPr lang="ru-RU" dirty="0" smtClean="0"/>
              <a:t>Вариант – «а до них у вас же была другая фирма? Когда вы сменили поставщика, вы же что-то выиграли? Почему вы уверены, что не выиграете и в этот раз?»</a:t>
            </a:r>
          </a:p>
          <a:p>
            <a:r>
              <a:rPr lang="ru-RU" dirty="0" smtClean="0"/>
              <a:t>Вариант – поговорить с этим самым конкурентом. Вполне может оказаться, что он может быть готов отдать эту работу на субподряд, потому что ему нужны его ресурсы в другом месте</a:t>
            </a:r>
          </a:p>
          <a:p>
            <a:endParaRPr lang="ru-RU" dirty="0"/>
          </a:p>
        </p:txBody>
      </p:sp>
    </p:spTree>
    <p:extLst>
      <p:ext uri="{BB962C8B-B14F-4D97-AF65-F5344CB8AC3E}">
        <p14:creationId xmlns:p14="http://schemas.microsoft.com/office/powerpoint/2010/main" val="288682630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азвание 1"/>
          <p:cNvSpPr>
            <a:spLocks noGrp="1"/>
          </p:cNvSpPr>
          <p:nvPr>
            <p:ph type="title"/>
          </p:nvPr>
        </p:nvSpPr>
        <p:spPr/>
        <p:txBody>
          <a:bodyPr>
            <a:normAutofit fontScale="90000"/>
          </a:bodyPr>
          <a:lstStyle/>
          <a:p>
            <a:r>
              <a:rPr lang="ru-RU" dirty="0" smtClean="0"/>
              <a:t>«Вы предлагаете </a:t>
            </a:r>
            <a:r>
              <a:rPr lang="en-US" dirty="0" smtClean="0"/>
              <a:t>X</a:t>
            </a:r>
            <a:r>
              <a:rPr lang="ru-RU" dirty="0" smtClean="0"/>
              <a:t>, </a:t>
            </a:r>
            <a:br>
              <a:rPr lang="ru-RU" dirty="0" smtClean="0"/>
            </a:br>
            <a:r>
              <a:rPr lang="ru-RU" dirty="0" smtClean="0"/>
              <a:t>а нам нужно </a:t>
            </a:r>
            <a:r>
              <a:rPr lang="en-US" dirty="0" smtClean="0"/>
              <a:t>X </a:t>
            </a:r>
            <a:r>
              <a:rPr lang="ru-RU" dirty="0" smtClean="0"/>
              <a:t>и </a:t>
            </a:r>
            <a:r>
              <a:rPr lang="en-US" dirty="0" smtClean="0"/>
              <a:t>Y</a:t>
            </a:r>
            <a:r>
              <a:rPr lang="ru-RU" dirty="0" smtClean="0"/>
              <a:t>»</a:t>
            </a:r>
            <a:endParaRPr lang="ru-RU" dirty="0"/>
          </a:p>
        </p:txBody>
      </p:sp>
      <p:sp>
        <p:nvSpPr>
          <p:cNvPr id="3" name="Содержимое 2"/>
          <p:cNvSpPr>
            <a:spLocks noGrp="1"/>
          </p:cNvSpPr>
          <p:nvPr>
            <p:ph idx="1"/>
          </p:nvPr>
        </p:nvSpPr>
        <p:spPr/>
        <p:txBody>
          <a:bodyPr/>
          <a:lstStyle/>
          <a:p>
            <a:r>
              <a:rPr lang="ru-RU" dirty="0" smtClean="0"/>
              <a:t>Предложите </a:t>
            </a:r>
            <a:r>
              <a:rPr lang="en-US" dirty="0" smtClean="0"/>
              <a:t>Y </a:t>
            </a:r>
            <a:r>
              <a:rPr lang="ru-RU" dirty="0" smtClean="0"/>
              <a:t>(через аутсорсинг, привлечение партнеров)</a:t>
            </a:r>
          </a:p>
          <a:p>
            <a:r>
              <a:rPr lang="ru-RU" dirty="0" smtClean="0"/>
              <a:t>Посоветуйте, где взять </a:t>
            </a:r>
            <a:r>
              <a:rPr lang="en-US" dirty="0" smtClean="0"/>
              <a:t>Y</a:t>
            </a:r>
          </a:p>
          <a:p>
            <a:r>
              <a:rPr lang="ru-RU" dirty="0" smtClean="0"/>
              <a:t>Объясняйте, что специализация на </a:t>
            </a:r>
            <a:r>
              <a:rPr lang="en-US" dirty="0" smtClean="0"/>
              <a:t>X </a:t>
            </a:r>
            <a:r>
              <a:rPr lang="ru-RU" dirty="0" smtClean="0"/>
              <a:t>делает вас экспертом, а «делать все» – это путь к размыванию компетенций</a:t>
            </a:r>
            <a:endParaRPr lang="ru-RU" dirty="0"/>
          </a:p>
        </p:txBody>
      </p:sp>
    </p:spTree>
    <p:extLst>
      <p:ext uri="{BB962C8B-B14F-4D97-AF65-F5344CB8AC3E}">
        <p14:creationId xmlns:p14="http://schemas.microsoft.com/office/powerpoint/2010/main" val="16499458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азвание 1"/>
          <p:cNvSpPr>
            <a:spLocks noGrp="1"/>
          </p:cNvSpPr>
          <p:nvPr>
            <p:ph type="title"/>
          </p:nvPr>
        </p:nvSpPr>
        <p:spPr/>
        <p:txBody>
          <a:bodyPr/>
          <a:lstStyle/>
          <a:p>
            <a:r>
              <a:rPr lang="ru-RU" dirty="0" smtClean="0"/>
              <a:t>Этапы продажи для продавца</a:t>
            </a:r>
            <a:endParaRPr lang="ru-RU" dirty="0"/>
          </a:p>
        </p:txBody>
      </p:sp>
      <p:sp>
        <p:nvSpPr>
          <p:cNvPr id="3" name="Содержимое 2"/>
          <p:cNvSpPr>
            <a:spLocks noGrp="1"/>
          </p:cNvSpPr>
          <p:nvPr>
            <p:ph idx="1"/>
          </p:nvPr>
        </p:nvSpPr>
        <p:spPr/>
        <p:txBody>
          <a:bodyPr>
            <a:normAutofit fontScale="47500" lnSpcReduction="20000"/>
          </a:bodyPr>
          <a:lstStyle/>
          <a:p>
            <a:r>
              <a:rPr lang="ru-RU" dirty="0" smtClean="0"/>
              <a:t>Для каждого этапа есть своя конкретная цель (и это далеко не в каждом случае – «продать!)</a:t>
            </a:r>
          </a:p>
          <a:p>
            <a:r>
              <a:rPr lang="ru-RU" dirty="0" smtClean="0"/>
              <a:t>Не нужно пытаться продавать на тех этапах, цель которых не в этом</a:t>
            </a:r>
          </a:p>
          <a:p>
            <a:endParaRPr lang="ru-RU" dirty="0" smtClean="0"/>
          </a:p>
          <a:p>
            <a:r>
              <a:rPr lang="ru-RU" dirty="0" smtClean="0"/>
              <a:t>Поиск подходящей аудитории – составить гипотезу, кому может быть интересно то, что мы продаем</a:t>
            </a:r>
          </a:p>
          <a:p>
            <a:r>
              <a:rPr lang="ru-RU" dirty="0" smtClean="0"/>
              <a:t>Первичный поиск потенциальных клиентов – </a:t>
            </a:r>
            <a:r>
              <a:rPr lang="ru-RU" dirty="0" err="1" smtClean="0"/>
              <a:t>сконтактировать</a:t>
            </a:r>
            <a:r>
              <a:rPr lang="ru-RU" dirty="0" smtClean="0"/>
              <a:t> с ЛПР и составить первое впечатление о том, что это за компания, и насколько ей могут быть интересны наши услуги</a:t>
            </a:r>
          </a:p>
          <a:p>
            <a:r>
              <a:rPr lang="ru-RU" dirty="0" smtClean="0"/>
              <a:t>Квалификация клиентов – определить, будем ли мы дальше тратить силы на попытки продаж этому клиенту</a:t>
            </a:r>
          </a:p>
          <a:p>
            <a:r>
              <a:rPr lang="ru-RU" dirty="0" smtClean="0"/>
              <a:t>Определение потребности – детализировать, чтобы хотел получить клиент от наших услуг</a:t>
            </a:r>
          </a:p>
          <a:p>
            <a:r>
              <a:rPr lang="ru-RU" dirty="0" smtClean="0"/>
              <a:t>Разработка предложения –  разработать предложение, которое максимально учитывает его потребности</a:t>
            </a:r>
          </a:p>
          <a:p>
            <a:r>
              <a:rPr lang="ru-RU" dirty="0" smtClean="0"/>
              <a:t>Презентация предложения – в том или ином виде преподнести предложение клиенту</a:t>
            </a:r>
          </a:p>
          <a:p>
            <a:r>
              <a:rPr lang="ru-RU" dirty="0" smtClean="0"/>
              <a:t>Заключение сделки – отвечая на различные вопросы и уточнения клиента, добиться того, чтобы сделка была заключена</a:t>
            </a:r>
          </a:p>
          <a:p>
            <a:r>
              <a:rPr lang="ru-RU" dirty="0" smtClean="0"/>
              <a:t>Участие в исполнении контракта – показать профессиональный подход и надежность в процессе оказания услуг</a:t>
            </a:r>
          </a:p>
          <a:p>
            <a:r>
              <a:rPr lang="ru-RU" dirty="0" smtClean="0"/>
              <a:t>Анализ результатов и следующие шаги (до-продажа, кросс-продажа) – определить слабые и сильные места, </a:t>
            </a:r>
            <a:r>
              <a:rPr lang="ru-RU" dirty="0" err="1" smtClean="0"/>
              <a:t>выявляенные</a:t>
            </a:r>
            <a:r>
              <a:rPr lang="ru-RU" dirty="0" smtClean="0"/>
              <a:t> в процессе работы, скорректировать подходы при необходимости, выявить дополнительные потребности и понять, может ли компания что-то предложить здесь</a:t>
            </a:r>
          </a:p>
          <a:p>
            <a:endParaRPr lang="ru-RU" dirty="0"/>
          </a:p>
        </p:txBody>
      </p:sp>
    </p:spTree>
    <p:extLst>
      <p:ext uri="{BB962C8B-B14F-4D97-AF65-F5344CB8AC3E}">
        <p14:creationId xmlns:p14="http://schemas.microsoft.com/office/powerpoint/2010/main" val="1107524895"/>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азвание 1"/>
          <p:cNvSpPr>
            <a:spLocks noGrp="1"/>
          </p:cNvSpPr>
          <p:nvPr>
            <p:ph type="title"/>
          </p:nvPr>
        </p:nvSpPr>
        <p:spPr/>
        <p:txBody>
          <a:bodyPr>
            <a:normAutofit fontScale="90000"/>
          </a:bodyPr>
          <a:lstStyle/>
          <a:p>
            <a:r>
              <a:rPr lang="ru-RU" dirty="0" smtClean="0"/>
              <a:t>«У вас нет опыта в нашей индустрии»</a:t>
            </a:r>
            <a:endParaRPr lang="ru-RU" dirty="0"/>
          </a:p>
        </p:txBody>
      </p:sp>
      <p:sp>
        <p:nvSpPr>
          <p:cNvPr id="3" name="Содержимое 2"/>
          <p:cNvSpPr>
            <a:spLocks noGrp="1"/>
          </p:cNvSpPr>
          <p:nvPr>
            <p:ph idx="1"/>
          </p:nvPr>
        </p:nvSpPr>
        <p:spPr/>
        <p:txBody>
          <a:bodyPr>
            <a:normAutofit fontScale="92500" lnSpcReduction="20000"/>
          </a:bodyPr>
          <a:lstStyle/>
          <a:p>
            <a:r>
              <a:rPr lang="ru-RU" dirty="0" smtClean="0"/>
              <a:t>Вариант: расскажите про свой опыт в других индустриях, спросите что из этого может пригодиться и клиенту</a:t>
            </a:r>
          </a:p>
          <a:p>
            <a:r>
              <a:rPr lang="ru-RU" dirty="0" smtClean="0"/>
              <a:t>Вариант: спросите, что вам может помешать справиться. Приводите примеры, когда вы работали с первыми проектами в какой-то индустрии</a:t>
            </a:r>
          </a:p>
          <a:p>
            <a:r>
              <a:rPr lang="ru-RU" dirty="0" smtClean="0"/>
              <a:t>Вариант: во многих случаях, может оказаться полезнее взгляд «со стороны», не от «отраслевика» (например, реклама, маркетинг, обучение)</a:t>
            </a:r>
            <a:endParaRPr lang="ru-RU" dirty="0"/>
          </a:p>
        </p:txBody>
      </p:sp>
    </p:spTree>
    <p:extLst>
      <p:ext uri="{BB962C8B-B14F-4D97-AF65-F5344CB8AC3E}">
        <p14:creationId xmlns:p14="http://schemas.microsoft.com/office/powerpoint/2010/main" val="155919849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азвание 1"/>
          <p:cNvSpPr>
            <a:spLocks noGrp="1"/>
          </p:cNvSpPr>
          <p:nvPr>
            <p:ph type="title"/>
          </p:nvPr>
        </p:nvSpPr>
        <p:spPr/>
        <p:txBody>
          <a:bodyPr>
            <a:normAutofit fontScale="90000"/>
          </a:bodyPr>
          <a:lstStyle/>
          <a:p>
            <a:r>
              <a:rPr lang="ru-RU" dirty="0" smtClean="0"/>
              <a:t>«У нас сжатые сроки, вы заявляете другие»</a:t>
            </a:r>
            <a:endParaRPr lang="ru-RU" dirty="0"/>
          </a:p>
        </p:txBody>
      </p:sp>
      <p:sp>
        <p:nvSpPr>
          <p:cNvPr id="3" name="Содержимое 2"/>
          <p:cNvSpPr>
            <a:spLocks noGrp="1"/>
          </p:cNvSpPr>
          <p:nvPr>
            <p:ph idx="1"/>
          </p:nvPr>
        </p:nvSpPr>
        <p:spPr/>
        <p:txBody>
          <a:bodyPr/>
          <a:lstStyle/>
          <a:p>
            <a:r>
              <a:rPr lang="ru-RU" dirty="0" smtClean="0"/>
              <a:t>А вы точно не справитесь в срок, обозначенный клиентом? Вообще-то срочность – это хорошо, это право требовать высокую цену</a:t>
            </a:r>
          </a:p>
          <a:p>
            <a:r>
              <a:rPr lang="ru-RU" dirty="0" smtClean="0"/>
              <a:t>Спросите клиента, а что будет, если работа будет выполнена в те сроки, которые вы заявляете. Часто – это не приводит ни к каким серьезным последствиям</a:t>
            </a:r>
            <a:endParaRPr lang="ru-RU" dirty="0"/>
          </a:p>
        </p:txBody>
      </p:sp>
    </p:spTree>
    <p:extLst>
      <p:ext uri="{BB962C8B-B14F-4D97-AF65-F5344CB8AC3E}">
        <p14:creationId xmlns:p14="http://schemas.microsoft.com/office/powerpoint/2010/main" val="922604169"/>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азвание 1"/>
          <p:cNvSpPr>
            <a:spLocks noGrp="1"/>
          </p:cNvSpPr>
          <p:nvPr>
            <p:ph type="title"/>
          </p:nvPr>
        </p:nvSpPr>
        <p:spPr/>
        <p:txBody>
          <a:bodyPr>
            <a:normAutofit fontScale="90000"/>
          </a:bodyPr>
          <a:lstStyle/>
          <a:p>
            <a:r>
              <a:rPr lang="ru-RU" dirty="0" smtClean="0"/>
              <a:t>«Мы раньше покупали это, и остались недовольны»</a:t>
            </a:r>
            <a:endParaRPr lang="ru-RU" dirty="0"/>
          </a:p>
        </p:txBody>
      </p:sp>
      <p:sp>
        <p:nvSpPr>
          <p:cNvPr id="3" name="Содержимое 2"/>
          <p:cNvSpPr>
            <a:spLocks noGrp="1"/>
          </p:cNvSpPr>
          <p:nvPr>
            <p:ph idx="1"/>
          </p:nvPr>
        </p:nvSpPr>
        <p:spPr/>
        <p:txBody>
          <a:bodyPr>
            <a:normAutofit fontScale="92500" lnSpcReduction="10000"/>
          </a:bodyPr>
          <a:lstStyle/>
          <a:p>
            <a:r>
              <a:rPr lang="ru-RU" dirty="0" smtClean="0"/>
              <a:t>Потенциальная проблема – клиент не верит в вашу индустрию как таковую</a:t>
            </a:r>
          </a:p>
          <a:p>
            <a:r>
              <a:rPr lang="ru-RU" dirty="0" smtClean="0"/>
              <a:t>Необходимо перевести недовольство с «это не работает» на «тот подрядчик сделал работу некачественно»</a:t>
            </a:r>
          </a:p>
          <a:p>
            <a:r>
              <a:rPr lang="ru-RU" dirty="0" smtClean="0"/>
              <a:t>Попросите рассказать, как это было, и чем клиент остался недоволен</a:t>
            </a:r>
          </a:p>
          <a:p>
            <a:r>
              <a:rPr lang="ru-RU" dirty="0" smtClean="0"/>
              <a:t>Предложите «исправить» это – сделать то же самое, но с учетом тех моментов, которыми клиент остался недоволен (чтобы их не было)</a:t>
            </a:r>
            <a:endParaRPr lang="ru-RU" dirty="0"/>
          </a:p>
        </p:txBody>
      </p:sp>
    </p:spTree>
    <p:extLst>
      <p:ext uri="{BB962C8B-B14F-4D97-AF65-F5344CB8AC3E}">
        <p14:creationId xmlns:p14="http://schemas.microsoft.com/office/powerpoint/2010/main" val="3119333782"/>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азвание 1"/>
          <p:cNvSpPr>
            <a:spLocks noGrp="1"/>
          </p:cNvSpPr>
          <p:nvPr>
            <p:ph type="title"/>
          </p:nvPr>
        </p:nvSpPr>
        <p:spPr/>
        <p:txBody>
          <a:bodyPr/>
          <a:lstStyle/>
          <a:p>
            <a:r>
              <a:rPr lang="ru-RU" dirty="0" smtClean="0">
                <a:solidFill>
                  <a:srgbClr val="FF0000"/>
                </a:solidFill>
              </a:rPr>
              <a:t>Упражнение</a:t>
            </a:r>
            <a:endParaRPr lang="ru-RU" dirty="0">
              <a:solidFill>
                <a:srgbClr val="FF0000"/>
              </a:solidFill>
            </a:endParaRPr>
          </a:p>
        </p:txBody>
      </p:sp>
      <p:sp>
        <p:nvSpPr>
          <p:cNvPr id="3" name="Содержимое 2"/>
          <p:cNvSpPr>
            <a:spLocks noGrp="1"/>
          </p:cNvSpPr>
          <p:nvPr>
            <p:ph idx="1"/>
          </p:nvPr>
        </p:nvSpPr>
        <p:spPr/>
        <p:txBody>
          <a:bodyPr/>
          <a:lstStyle/>
          <a:p>
            <a:r>
              <a:rPr lang="ru-RU" dirty="0" smtClean="0">
                <a:solidFill>
                  <a:srgbClr val="FF0000"/>
                </a:solidFill>
              </a:rPr>
              <a:t>Вопрос для группы: какие типичные возражения из вашего бизнеса мы не перечислили?</a:t>
            </a:r>
          </a:p>
          <a:p>
            <a:r>
              <a:rPr lang="ru-RU" dirty="0" smtClean="0">
                <a:solidFill>
                  <a:srgbClr val="FF0000"/>
                </a:solidFill>
              </a:rPr>
              <a:t>Как вы с ними справляетесь?</a:t>
            </a:r>
            <a:endParaRPr lang="ru-RU" dirty="0">
              <a:solidFill>
                <a:srgbClr val="FF0000"/>
              </a:solidFill>
            </a:endParaRPr>
          </a:p>
        </p:txBody>
      </p:sp>
    </p:spTree>
    <p:extLst>
      <p:ext uri="{BB962C8B-B14F-4D97-AF65-F5344CB8AC3E}">
        <p14:creationId xmlns:p14="http://schemas.microsoft.com/office/powerpoint/2010/main" val="1372611606"/>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азвание 1"/>
          <p:cNvSpPr>
            <a:spLocks noGrp="1"/>
          </p:cNvSpPr>
          <p:nvPr>
            <p:ph type="title"/>
          </p:nvPr>
        </p:nvSpPr>
        <p:spPr/>
        <p:txBody>
          <a:bodyPr>
            <a:normAutofit fontScale="90000"/>
          </a:bodyPr>
          <a:lstStyle/>
          <a:p>
            <a:r>
              <a:rPr lang="ru-RU" dirty="0" smtClean="0"/>
              <a:t>Как продвинуть клиента к заключению сделки</a:t>
            </a:r>
            <a:endParaRPr lang="ru-RU" dirty="0"/>
          </a:p>
        </p:txBody>
      </p:sp>
      <p:sp>
        <p:nvSpPr>
          <p:cNvPr id="3" name="Содержимое 2"/>
          <p:cNvSpPr>
            <a:spLocks noGrp="1"/>
          </p:cNvSpPr>
          <p:nvPr>
            <p:ph idx="1"/>
          </p:nvPr>
        </p:nvSpPr>
        <p:spPr>
          <a:xfrm>
            <a:off x="457200" y="1600200"/>
            <a:ext cx="8229600" cy="4795833"/>
          </a:xfrm>
        </p:spPr>
        <p:txBody>
          <a:bodyPr>
            <a:normAutofit fontScale="62500" lnSpcReduction="20000"/>
          </a:bodyPr>
          <a:lstStyle/>
          <a:p>
            <a:r>
              <a:rPr lang="ru-RU" dirty="0" smtClean="0"/>
              <a:t>Если вы все сделали – обычно не требуется</a:t>
            </a:r>
          </a:p>
          <a:p>
            <a:r>
              <a:rPr lang="ru-RU" dirty="0" smtClean="0"/>
              <a:t>Клиент либо сомневается, либо не понял выгоды, либо не уверен в том, что это ему нужно и т.д. – то есть мы что-то не доделали на предыдущих этапах.</a:t>
            </a:r>
          </a:p>
          <a:p>
            <a:r>
              <a:rPr lang="ru-RU" dirty="0"/>
              <a:t>Продавцы часто считают, что уже тот факт, что у клиента деньги, а у нас товар или услуга, ставит нас в неравное положение – «умолять у нас купить с протянутой рукой»</a:t>
            </a:r>
          </a:p>
          <a:p>
            <a:pPr lvl="1"/>
            <a:r>
              <a:rPr lang="ru-RU" dirty="0"/>
              <a:t>Это не так – у клиента полно разных проблем, которые он решает за деньги. Он легко их отдаст, когда увидит достойное решение его проблем за соответствующую цену. Многих клиентов так мучают их проблемы, что они готовы </a:t>
            </a:r>
            <a:r>
              <a:rPr lang="ru-RU" dirty="0" smtClean="0"/>
              <a:t>отдать деньги </a:t>
            </a:r>
            <a:r>
              <a:rPr lang="ru-RU" dirty="0"/>
              <a:t>прямо сейчас, лишь бы их избавили от </a:t>
            </a:r>
            <a:r>
              <a:rPr lang="ru-RU" dirty="0" smtClean="0"/>
              <a:t>проблем.</a:t>
            </a:r>
            <a:endParaRPr lang="ru-RU" dirty="0"/>
          </a:p>
          <a:p>
            <a:r>
              <a:rPr lang="ru-RU" dirty="0" smtClean="0"/>
              <a:t>Заключение сделки – это не «впаривание», не «манипуляция», это помощь принять решение, которое клиента максимально устраивает </a:t>
            </a:r>
          </a:p>
          <a:p>
            <a:r>
              <a:rPr lang="ru-RU" dirty="0" smtClean="0"/>
              <a:t>И лишь в некоторых случаях - это просто какая-то общая неуверенность, страх, прочие особенности психологии, а может быть попытка выжать из вас лучшие условия. Рассмотрим варианты, как действовать в таких случаях</a:t>
            </a:r>
          </a:p>
        </p:txBody>
      </p:sp>
    </p:spTree>
    <p:extLst>
      <p:ext uri="{BB962C8B-B14F-4D97-AF65-F5344CB8AC3E}">
        <p14:creationId xmlns:p14="http://schemas.microsoft.com/office/powerpoint/2010/main" val="3415992219"/>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азвание 1"/>
          <p:cNvSpPr>
            <a:spLocks noGrp="1"/>
          </p:cNvSpPr>
          <p:nvPr>
            <p:ph type="title"/>
          </p:nvPr>
        </p:nvSpPr>
        <p:spPr/>
        <p:txBody>
          <a:bodyPr/>
          <a:lstStyle/>
          <a:p>
            <a:r>
              <a:rPr lang="ru-RU" dirty="0" smtClean="0"/>
              <a:t>Формальная готовность</a:t>
            </a:r>
            <a:endParaRPr lang="ru-RU" dirty="0"/>
          </a:p>
        </p:txBody>
      </p:sp>
      <p:sp>
        <p:nvSpPr>
          <p:cNvPr id="3" name="Содержимое 2"/>
          <p:cNvSpPr>
            <a:spLocks noGrp="1"/>
          </p:cNvSpPr>
          <p:nvPr>
            <p:ph idx="1"/>
          </p:nvPr>
        </p:nvSpPr>
        <p:spPr/>
        <p:txBody>
          <a:bodyPr>
            <a:normAutofit fontScale="85000" lnSpcReduction="20000"/>
          </a:bodyPr>
          <a:lstStyle/>
          <a:p>
            <a:r>
              <a:rPr lang="ru-RU" dirty="0" smtClean="0"/>
              <a:t>В идеале, вы должны быть всегда готовы заключить договор</a:t>
            </a:r>
          </a:p>
          <a:p>
            <a:r>
              <a:rPr lang="ru-RU" dirty="0" smtClean="0"/>
              <a:t>Как только клиент говорит «давайте подпишем договор» – вы должны быть полностью готовы, действовать без промедления:</a:t>
            </a:r>
          </a:p>
          <a:p>
            <a:pPr lvl="1"/>
            <a:r>
              <a:rPr lang="ru-RU" dirty="0" smtClean="0"/>
              <a:t>Под рукой текст договора, приложений (если надо), доверенность, печать, шаблон счета для оплаты</a:t>
            </a:r>
          </a:p>
          <a:p>
            <a:pPr lvl="1"/>
            <a:r>
              <a:rPr lang="ru-RU" dirty="0" smtClean="0"/>
              <a:t>Не во всех компаниях у продавцов есть полномочия заключать договор, но чем более вы будете готовы к заключению, тем больше шансов его заключить</a:t>
            </a:r>
          </a:p>
          <a:p>
            <a:pPr lvl="1"/>
            <a:r>
              <a:rPr lang="ru-RU" dirty="0" smtClean="0"/>
              <a:t>Клиенты не любят таймаутов по пустякам. «Я вернусь в офис и отправлю вам шаблон договора» - что это за ерунда? Отправьте немедленно!</a:t>
            </a:r>
            <a:endParaRPr lang="ru-RU" dirty="0"/>
          </a:p>
        </p:txBody>
      </p:sp>
    </p:spTree>
    <p:extLst>
      <p:ext uri="{BB962C8B-B14F-4D97-AF65-F5344CB8AC3E}">
        <p14:creationId xmlns:p14="http://schemas.microsoft.com/office/powerpoint/2010/main" val="3073351242"/>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азвание 1"/>
          <p:cNvSpPr>
            <a:spLocks noGrp="1"/>
          </p:cNvSpPr>
          <p:nvPr>
            <p:ph type="title"/>
          </p:nvPr>
        </p:nvSpPr>
        <p:spPr/>
        <p:txBody>
          <a:bodyPr/>
          <a:lstStyle/>
          <a:p>
            <a:r>
              <a:rPr lang="ru-RU" dirty="0" smtClean="0"/>
              <a:t>«Я подумаю»</a:t>
            </a:r>
            <a:endParaRPr lang="ru-RU" dirty="0"/>
          </a:p>
        </p:txBody>
      </p:sp>
      <p:sp>
        <p:nvSpPr>
          <p:cNvPr id="3" name="Содержимое 2"/>
          <p:cNvSpPr>
            <a:spLocks noGrp="1"/>
          </p:cNvSpPr>
          <p:nvPr>
            <p:ph idx="1"/>
          </p:nvPr>
        </p:nvSpPr>
        <p:spPr/>
        <p:txBody>
          <a:bodyPr/>
          <a:lstStyle/>
          <a:p>
            <a:r>
              <a:rPr lang="ru-RU" dirty="0" smtClean="0"/>
              <a:t>Подумать это нормально. Важно понимать, над чем клиент думает. Он смотрит другие предложения, согласовывает бюджет внутри компании или что-то еще – что?</a:t>
            </a:r>
          </a:p>
          <a:p>
            <a:r>
              <a:rPr lang="ru-RU" dirty="0" smtClean="0"/>
              <a:t>Когда «подумаю» затягивается – прямо спросите, что мешает заключить контракт прямо сейчас, и чем вы можете разрешить его сомнения</a:t>
            </a:r>
            <a:endParaRPr lang="ru-RU" dirty="0"/>
          </a:p>
        </p:txBody>
      </p:sp>
    </p:spTree>
    <p:extLst>
      <p:ext uri="{BB962C8B-B14F-4D97-AF65-F5344CB8AC3E}">
        <p14:creationId xmlns:p14="http://schemas.microsoft.com/office/powerpoint/2010/main" val="2440474660"/>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азвание 1"/>
          <p:cNvSpPr>
            <a:spLocks noGrp="1"/>
          </p:cNvSpPr>
          <p:nvPr>
            <p:ph type="title"/>
          </p:nvPr>
        </p:nvSpPr>
        <p:spPr/>
        <p:txBody>
          <a:bodyPr/>
          <a:lstStyle/>
          <a:p>
            <a:r>
              <a:rPr lang="ru-RU" dirty="0" smtClean="0"/>
              <a:t>Плюсы-минусы</a:t>
            </a:r>
            <a:endParaRPr lang="ru-RU" dirty="0"/>
          </a:p>
        </p:txBody>
      </p:sp>
      <p:sp>
        <p:nvSpPr>
          <p:cNvPr id="3" name="Содержимое 2"/>
          <p:cNvSpPr>
            <a:spLocks noGrp="1"/>
          </p:cNvSpPr>
          <p:nvPr>
            <p:ph idx="1"/>
          </p:nvPr>
        </p:nvSpPr>
        <p:spPr/>
        <p:txBody>
          <a:bodyPr>
            <a:normAutofit fontScale="85000" lnSpcReduction="20000"/>
          </a:bodyPr>
          <a:lstStyle/>
          <a:p>
            <a:r>
              <a:rPr lang="ru-RU" dirty="0" smtClean="0"/>
              <a:t>Клиент не может решиться на ваше предложение</a:t>
            </a:r>
          </a:p>
          <a:p>
            <a:r>
              <a:rPr lang="ru-RU" dirty="0" smtClean="0"/>
              <a:t>Хорошо работает, когда клиент уходит от рациональных размышлений</a:t>
            </a:r>
          </a:p>
          <a:p>
            <a:r>
              <a:rPr lang="ru-RU" dirty="0" smtClean="0"/>
              <a:t>Предложите записать плюсы-минусы вашего предложения</a:t>
            </a:r>
          </a:p>
          <a:p>
            <a:pPr lvl="1"/>
            <a:r>
              <a:rPr lang="ru-RU" dirty="0" smtClean="0"/>
              <a:t>Надо постараться, чтобы плюсов было больше</a:t>
            </a:r>
          </a:p>
          <a:p>
            <a:pPr lvl="1"/>
            <a:r>
              <a:rPr lang="ru-RU" dirty="0" smtClean="0"/>
              <a:t>Сравнивать можно не обязательно ваше предложение с другими конкурентами, а ваше предложение с вариантом «ничего не сделать»</a:t>
            </a:r>
          </a:p>
          <a:p>
            <a:r>
              <a:rPr lang="ru-RU" dirty="0" smtClean="0"/>
              <a:t>Вариант: просто суммируйте все преимущества вашего предложения и предложите заключить договор</a:t>
            </a:r>
            <a:endParaRPr lang="ru-RU" dirty="0"/>
          </a:p>
        </p:txBody>
      </p:sp>
    </p:spTree>
    <p:extLst>
      <p:ext uri="{BB962C8B-B14F-4D97-AF65-F5344CB8AC3E}">
        <p14:creationId xmlns:p14="http://schemas.microsoft.com/office/powerpoint/2010/main" val="951588261"/>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азвание 1"/>
          <p:cNvSpPr>
            <a:spLocks noGrp="1"/>
          </p:cNvSpPr>
          <p:nvPr>
            <p:ph type="title"/>
          </p:nvPr>
        </p:nvSpPr>
        <p:spPr/>
        <p:txBody>
          <a:bodyPr/>
          <a:lstStyle/>
          <a:p>
            <a:r>
              <a:rPr lang="ru-RU" dirty="0" smtClean="0"/>
              <a:t>Если «да», то «да»?</a:t>
            </a:r>
            <a:endParaRPr lang="ru-RU" dirty="0"/>
          </a:p>
        </p:txBody>
      </p:sp>
      <p:sp>
        <p:nvSpPr>
          <p:cNvPr id="3" name="Содержимое 2"/>
          <p:cNvSpPr>
            <a:spLocks noGrp="1"/>
          </p:cNvSpPr>
          <p:nvPr>
            <p:ph idx="1"/>
          </p:nvPr>
        </p:nvSpPr>
        <p:spPr/>
        <p:txBody>
          <a:bodyPr>
            <a:normAutofit fontScale="92500" lnSpcReduction="20000"/>
          </a:bodyPr>
          <a:lstStyle/>
          <a:p>
            <a:r>
              <a:rPr lang="ru-RU" dirty="0" smtClean="0"/>
              <a:t>Бывает, что клиент «уперся» в одну конкретную деталь. Все нравится, а например, срок поставки не нравится.</a:t>
            </a:r>
          </a:p>
          <a:p>
            <a:r>
              <a:rPr lang="ru-RU" dirty="0" smtClean="0"/>
              <a:t>Предложите ему «если мы соглашаемся на ваш срок поставки, вы готовы подписать договор»?</a:t>
            </a:r>
          </a:p>
          <a:p>
            <a:r>
              <a:rPr lang="ru-RU" dirty="0" smtClean="0"/>
              <a:t>Нужно быть уверенным, что у вас есть право сказать свое «да» – что ваш директор компании не скажет «нет», и что вы действительно выполните свое «да», и это выгодно компании</a:t>
            </a:r>
            <a:endParaRPr lang="ru-RU" dirty="0"/>
          </a:p>
        </p:txBody>
      </p:sp>
    </p:spTree>
    <p:extLst>
      <p:ext uri="{BB962C8B-B14F-4D97-AF65-F5344CB8AC3E}">
        <p14:creationId xmlns:p14="http://schemas.microsoft.com/office/powerpoint/2010/main" val="305861095"/>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азвание 1"/>
          <p:cNvSpPr>
            <a:spLocks noGrp="1"/>
          </p:cNvSpPr>
          <p:nvPr>
            <p:ph type="title"/>
          </p:nvPr>
        </p:nvSpPr>
        <p:spPr/>
        <p:txBody>
          <a:bodyPr/>
          <a:lstStyle/>
          <a:p>
            <a:r>
              <a:rPr lang="ru-RU" dirty="0" smtClean="0"/>
              <a:t>Цена с другой стороны</a:t>
            </a:r>
            <a:endParaRPr lang="ru-RU" dirty="0"/>
          </a:p>
        </p:txBody>
      </p:sp>
      <p:sp>
        <p:nvSpPr>
          <p:cNvPr id="3" name="Содержимое 2"/>
          <p:cNvSpPr>
            <a:spLocks noGrp="1"/>
          </p:cNvSpPr>
          <p:nvPr>
            <p:ph idx="1"/>
          </p:nvPr>
        </p:nvSpPr>
        <p:spPr/>
        <p:txBody>
          <a:bodyPr/>
          <a:lstStyle/>
          <a:p>
            <a:r>
              <a:rPr lang="ru-RU" dirty="0" smtClean="0"/>
              <a:t>Если есть опасение, что клиент сомневается в цене</a:t>
            </a:r>
          </a:p>
          <a:p>
            <a:r>
              <a:rPr lang="ru-RU" dirty="0" smtClean="0"/>
              <a:t>Взгляните на цену с другой стороны:</a:t>
            </a:r>
          </a:p>
          <a:p>
            <a:pPr lvl="1"/>
            <a:r>
              <a:rPr lang="ru-RU" dirty="0" smtClean="0"/>
              <a:t>Цена в день, в год, в месяц</a:t>
            </a:r>
          </a:p>
          <a:p>
            <a:pPr lvl="1"/>
            <a:r>
              <a:rPr lang="ru-RU" dirty="0" smtClean="0"/>
              <a:t>Разница в цене с другими предложениями</a:t>
            </a:r>
          </a:p>
          <a:p>
            <a:pPr lvl="1"/>
            <a:r>
              <a:rPr lang="ru-RU" dirty="0" smtClean="0"/>
              <a:t>Процент бюджета</a:t>
            </a:r>
          </a:p>
          <a:p>
            <a:pPr lvl="1"/>
            <a:r>
              <a:rPr lang="ru-RU" dirty="0" smtClean="0"/>
              <a:t>Процент от оборота</a:t>
            </a:r>
          </a:p>
          <a:p>
            <a:pPr lvl="1"/>
            <a:r>
              <a:rPr lang="ru-RU" dirty="0" smtClean="0"/>
              <a:t>И так далее</a:t>
            </a:r>
            <a:endParaRPr lang="ru-RU" dirty="0"/>
          </a:p>
        </p:txBody>
      </p:sp>
    </p:spTree>
    <p:extLst>
      <p:ext uri="{BB962C8B-B14F-4D97-AF65-F5344CB8AC3E}">
        <p14:creationId xmlns:p14="http://schemas.microsoft.com/office/powerpoint/2010/main" val="40226988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азвание 1"/>
          <p:cNvSpPr>
            <a:spLocks noGrp="1"/>
          </p:cNvSpPr>
          <p:nvPr>
            <p:ph type="title"/>
          </p:nvPr>
        </p:nvSpPr>
        <p:spPr/>
        <p:txBody>
          <a:bodyPr/>
          <a:lstStyle/>
          <a:p>
            <a:r>
              <a:rPr lang="ru-RU" dirty="0" smtClean="0"/>
              <a:t>Этапы продажи для продавца</a:t>
            </a:r>
            <a:endParaRPr lang="ru-RU" dirty="0"/>
          </a:p>
        </p:txBody>
      </p:sp>
      <p:sp>
        <p:nvSpPr>
          <p:cNvPr id="3" name="Содержимое 2"/>
          <p:cNvSpPr>
            <a:spLocks noGrp="1"/>
          </p:cNvSpPr>
          <p:nvPr>
            <p:ph idx="1"/>
          </p:nvPr>
        </p:nvSpPr>
        <p:spPr/>
        <p:txBody>
          <a:bodyPr>
            <a:normAutofit fontScale="85000" lnSpcReduction="20000"/>
          </a:bodyPr>
          <a:lstStyle/>
          <a:p>
            <a:r>
              <a:rPr lang="ru-RU" dirty="0" smtClean="0"/>
              <a:t>Не во всех компаниях все продавцы участвуют во всех этапах</a:t>
            </a:r>
          </a:p>
          <a:p>
            <a:r>
              <a:rPr lang="ru-RU" dirty="0" smtClean="0"/>
              <a:t>Типичные примеры: </a:t>
            </a:r>
          </a:p>
          <a:p>
            <a:pPr lvl="1"/>
            <a:r>
              <a:rPr lang="ru-RU" dirty="0" smtClean="0"/>
              <a:t>Работа от заявок (</a:t>
            </a:r>
            <a:r>
              <a:rPr lang="ru-RU" dirty="0" err="1" smtClean="0"/>
              <a:t>лидов</a:t>
            </a:r>
            <a:r>
              <a:rPr lang="ru-RU" dirty="0" smtClean="0"/>
              <a:t>): заявки (обращения от потенциальных клиентов) </a:t>
            </a:r>
            <a:r>
              <a:rPr lang="ru-RU" dirty="0" err="1" smtClean="0"/>
              <a:t>генерит</a:t>
            </a:r>
            <a:r>
              <a:rPr lang="ru-RU" dirty="0" smtClean="0"/>
              <a:t> маркетинг, например, через сайт. Продавец работает только с реальными обращениями заинтересованных потенциальных покупателей</a:t>
            </a:r>
          </a:p>
          <a:p>
            <a:pPr lvl="1"/>
            <a:r>
              <a:rPr lang="ru-RU" dirty="0" err="1" smtClean="0"/>
              <a:t>Двуступенчатая</a:t>
            </a:r>
            <a:r>
              <a:rPr lang="ru-RU" dirty="0" smtClean="0"/>
              <a:t> работа: продавцы работают в паре – ассистент и специалист по продажам. Ассистент обзванивает и нарабатывает «готовых к встрече» потенциальных клиентов, на встречи ходит специалист и презентует услуги.</a:t>
            </a:r>
          </a:p>
        </p:txBody>
      </p:sp>
    </p:spTree>
    <p:extLst>
      <p:ext uri="{BB962C8B-B14F-4D97-AF65-F5344CB8AC3E}">
        <p14:creationId xmlns:p14="http://schemas.microsoft.com/office/powerpoint/2010/main" val="2439212191"/>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азвание 1"/>
          <p:cNvSpPr>
            <a:spLocks noGrp="1"/>
          </p:cNvSpPr>
          <p:nvPr>
            <p:ph type="title"/>
          </p:nvPr>
        </p:nvSpPr>
        <p:spPr/>
        <p:txBody>
          <a:bodyPr/>
          <a:lstStyle/>
          <a:p>
            <a:r>
              <a:rPr lang="ru-RU" dirty="0" smtClean="0"/>
              <a:t>Бесплатное </a:t>
            </a:r>
            <a:r>
              <a:rPr lang="ru-RU" dirty="0" err="1" smtClean="0"/>
              <a:t>демо</a:t>
            </a:r>
            <a:endParaRPr lang="ru-RU" dirty="0"/>
          </a:p>
        </p:txBody>
      </p:sp>
      <p:sp>
        <p:nvSpPr>
          <p:cNvPr id="3" name="Содержимое 2"/>
          <p:cNvSpPr>
            <a:spLocks noGrp="1"/>
          </p:cNvSpPr>
          <p:nvPr>
            <p:ph idx="1"/>
          </p:nvPr>
        </p:nvSpPr>
        <p:spPr/>
        <p:txBody>
          <a:bodyPr/>
          <a:lstStyle/>
          <a:p>
            <a:r>
              <a:rPr lang="ru-RU" dirty="0" smtClean="0"/>
              <a:t>Предложите попользоваться вашим товаром, услугой на время</a:t>
            </a:r>
          </a:p>
          <a:p>
            <a:r>
              <a:rPr lang="ru-RU" dirty="0" smtClean="0"/>
              <a:t>Сложно отказаться от того, к чему привык</a:t>
            </a:r>
          </a:p>
          <a:p>
            <a:r>
              <a:rPr lang="ru-RU" dirty="0" smtClean="0"/>
              <a:t>У клиента рассеиваются сомнения в качестве товара/услуг</a:t>
            </a:r>
          </a:p>
          <a:p>
            <a:r>
              <a:rPr lang="ru-RU" dirty="0" smtClean="0"/>
              <a:t>Важно быть уверенным, что это выгодно компании</a:t>
            </a:r>
            <a:endParaRPr lang="ru-RU" dirty="0"/>
          </a:p>
        </p:txBody>
      </p:sp>
    </p:spTree>
    <p:extLst>
      <p:ext uri="{BB962C8B-B14F-4D97-AF65-F5344CB8AC3E}">
        <p14:creationId xmlns:p14="http://schemas.microsoft.com/office/powerpoint/2010/main" val="1312239590"/>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азвание 1"/>
          <p:cNvSpPr>
            <a:spLocks noGrp="1"/>
          </p:cNvSpPr>
          <p:nvPr>
            <p:ph type="title"/>
          </p:nvPr>
        </p:nvSpPr>
        <p:spPr/>
        <p:txBody>
          <a:bodyPr>
            <a:normAutofit fontScale="90000"/>
          </a:bodyPr>
          <a:lstStyle/>
          <a:p>
            <a:r>
              <a:rPr lang="ru-RU" dirty="0" smtClean="0"/>
              <a:t>Ограничение по сроку или доступности</a:t>
            </a:r>
            <a:endParaRPr lang="ru-RU" dirty="0"/>
          </a:p>
        </p:txBody>
      </p:sp>
      <p:sp>
        <p:nvSpPr>
          <p:cNvPr id="3" name="Содержимое 2"/>
          <p:cNvSpPr>
            <a:spLocks noGrp="1"/>
          </p:cNvSpPr>
          <p:nvPr>
            <p:ph idx="1"/>
          </p:nvPr>
        </p:nvSpPr>
        <p:spPr/>
        <p:txBody>
          <a:bodyPr>
            <a:normAutofit fontScale="70000" lnSpcReduction="20000"/>
          </a:bodyPr>
          <a:lstStyle/>
          <a:p>
            <a:r>
              <a:rPr lang="ru-RU" dirty="0" smtClean="0"/>
              <a:t>Предложите повод для заключения договора</a:t>
            </a:r>
          </a:p>
          <a:p>
            <a:pPr lvl="1"/>
            <a:r>
              <a:rPr lang="ru-RU" dirty="0" smtClean="0"/>
              <a:t>Кто заключит договор до Нового года, получат прошлогоднюю цену</a:t>
            </a:r>
          </a:p>
          <a:p>
            <a:pPr lvl="1"/>
            <a:r>
              <a:rPr lang="ru-RU" dirty="0" smtClean="0"/>
              <a:t>Скидка действует до какого-то числа</a:t>
            </a:r>
          </a:p>
          <a:p>
            <a:pPr lvl="1"/>
            <a:r>
              <a:rPr lang="ru-RU" dirty="0" smtClean="0"/>
              <a:t>Если заключите договор сейчас, мы готовы предоставить отсрочку платежа не 15, а 30 дней</a:t>
            </a:r>
          </a:p>
          <a:p>
            <a:r>
              <a:rPr lang="ru-RU" dirty="0" smtClean="0"/>
              <a:t>Повод может быть как положительный, так и отрицательный</a:t>
            </a:r>
          </a:p>
          <a:p>
            <a:pPr lvl="1"/>
            <a:r>
              <a:rPr lang="ru-RU" dirty="0" smtClean="0"/>
              <a:t>Если не заключим договор до конца месяца, потом не сможем приступить еще месяц, все бригады будут заняты</a:t>
            </a:r>
          </a:p>
          <a:p>
            <a:pPr lvl="1"/>
            <a:r>
              <a:rPr lang="ru-RU" dirty="0" smtClean="0"/>
              <a:t>Модели активно раскупают, если не решитесь сейчас, завтра может не быть в наличии</a:t>
            </a:r>
          </a:p>
          <a:p>
            <a:pPr lvl="1"/>
            <a:r>
              <a:rPr lang="ru-RU" dirty="0" smtClean="0"/>
              <a:t>Стоит использовать с осторожностью, не все любят, когда их «пугают»</a:t>
            </a:r>
          </a:p>
          <a:p>
            <a:pPr lvl="1"/>
            <a:r>
              <a:rPr lang="ru-RU" dirty="0" smtClean="0"/>
              <a:t>Уж тем более не стоит врать</a:t>
            </a:r>
          </a:p>
        </p:txBody>
      </p:sp>
    </p:spTree>
    <p:extLst>
      <p:ext uri="{BB962C8B-B14F-4D97-AF65-F5344CB8AC3E}">
        <p14:creationId xmlns:p14="http://schemas.microsoft.com/office/powerpoint/2010/main" val="93907861"/>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азвание 1"/>
          <p:cNvSpPr>
            <a:spLocks noGrp="1"/>
          </p:cNvSpPr>
          <p:nvPr>
            <p:ph type="title"/>
          </p:nvPr>
        </p:nvSpPr>
        <p:spPr/>
        <p:txBody>
          <a:bodyPr/>
          <a:lstStyle/>
          <a:p>
            <a:r>
              <a:rPr lang="ru-RU" dirty="0" smtClean="0"/>
              <a:t>Ранжируйте готовность</a:t>
            </a:r>
            <a:endParaRPr lang="ru-RU" dirty="0"/>
          </a:p>
        </p:txBody>
      </p:sp>
      <p:sp>
        <p:nvSpPr>
          <p:cNvPr id="3" name="Содержимое 2"/>
          <p:cNvSpPr>
            <a:spLocks noGrp="1"/>
          </p:cNvSpPr>
          <p:nvPr>
            <p:ph idx="1"/>
          </p:nvPr>
        </p:nvSpPr>
        <p:spPr/>
        <p:txBody>
          <a:bodyPr>
            <a:normAutofit fontScale="92500" lnSpcReduction="20000"/>
          </a:bodyPr>
          <a:lstStyle/>
          <a:p>
            <a:r>
              <a:rPr lang="ru-RU" dirty="0" smtClean="0"/>
              <a:t>Попросите клиента </a:t>
            </a:r>
            <a:r>
              <a:rPr lang="ru-RU" dirty="0" err="1" smtClean="0"/>
              <a:t>проранжировать</a:t>
            </a:r>
            <a:r>
              <a:rPr lang="ru-RU" dirty="0" smtClean="0"/>
              <a:t>, насколько он готов к заключению контракта (по любой шкале, от 1 до 5, от 1 до 10 – важна не шкала а принцип)</a:t>
            </a:r>
          </a:p>
          <a:p>
            <a:r>
              <a:rPr lang="ru-RU" dirty="0" smtClean="0"/>
              <a:t>Если готовность меньше половины от максимума – прямо спросите, что можете сделать вы, чтобы повысить готовность до максимума</a:t>
            </a:r>
          </a:p>
          <a:p>
            <a:r>
              <a:rPr lang="ru-RU" dirty="0" smtClean="0"/>
              <a:t>Если готовность больше половины, прямо спросите, почему бы не заключить договор прямо сейчас</a:t>
            </a:r>
            <a:endParaRPr lang="ru-RU" dirty="0"/>
          </a:p>
        </p:txBody>
      </p:sp>
    </p:spTree>
    <p:extLst>
      <p:ext uri="{BB962C8B-B14F-4D97-AF65-F5344CB8AC3E}">
        <p14:creationId xmlns:p14="http://schemas.microsoft.com/office/powerpoint/2010/main" val="1815861667"/>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азвание 1"/>
          <p:cNvSpPr>
            <a:spLocks noGrp="1"/>
          </p:cNvSpPr>
          <p:nvPr>
            <p:ph type="title"/>
          </p:nvPr>
        </p:nvSpPr>
        <p:spPr/>
        <p:txBody>
          <a:bodyPr/>
          <a:lstStyle/>
          <a:p>
            <a:r>
              <a:rPr lang="ru-RU" dirty="0" smtClean="0"/>
              <a:t>Воображаемая картинка</a:t>
            </a:r>
            <a:endParaRPr lang="ru-RU" dirty="0"/>
          </a:p>
        </p:txBody>
      </p:sp>
      <p:sp>
        <p:nvSpPr>
          <p:cNvPr id="3" name="Содержимое 2"/>
          <p:cNvSpPr>
            <a:spLocks noGrp="1"/>
          </p:cNvSpPr>
          <p:nvPr>
            <p:ph idx="1"/>
          </p:nvPr>
        </p:nvSpPr>
        <p:spPr/>
        <p:txBody>
          <a:bodyPr/>
          <a:lstStyle/>
          <a:p>
            <a:r>
              <a:rPr lang="ru-RU" dirty="0" smtClean="0"/>
              <a:t>Нарисуйте клиенту мысленную картинку, как изменится его ситуация от заключения договора</a:t>
            </a:r>
          </a:p>
          <a:p>
            <a:pPr lvl="1"/>
            <a:r>
              <a:rPr lang="ru-RU" dirty="0" smtClean="0"/>
              <a:t>«Представьте, что вы перестанете беспокоиться о ...»</a:t>
            </a:r>
          </a:p>
          <a:p>
            <a:pPr lvl="1"/>
            <a:r>
              <a:rPr lang="ru-RU" dirty="0" smtClean="0"/>
              <a:t>«Уже через 30 дней у вас будет...»</a:t>
            </a:r>
          </a:p>
          <a:p>
            <a:pPr lvl="1"/>
            <a:r>
              <a:rPr lang="ru-RU" dirty="0" smtClean="0"/>
              <a:t>Фокусируйте клиента на том, как его проблема исчезнет или улучшатся результаты</a:t>
            </a:r>
            <a:endParaRPr lang="ru-RU" dirty="0"/>
          </a:p>
        </p:txBody>
      </p:sp>
    </p:spTree>
    <p:extLst>
      <p:ext uri="{BB962C8B-B14F-4D97-AF65-F5344CB8AC3E}">
        <p14:creationId xmlns:p14="http://schemas.microsoft.com/office/powerpoint/2010/main" val="3725642086"/>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азвание 1"/>
          <p:cNvSpPr>
            <a:spLocks noGrp="1"/>
          </p:cNvSpPr>
          <p:nvPr>
            <p:ph type="title"/>
          </p:nvPr>
        </p:nvSpPr>
        <p:spPr/>
        <p:txBody>
          <a:bodyPr/>
          <a:lstStyle/>
          <a:p>
            <a:r>
              <a:rPr lang="ru-RU" dirty="0" smtClean="0"/>
              <a:t>«Вообще или позже»</a:t>
            </a:r>
            <a:endParaRPr lang="ru-RU" dirty="0"/>
          </a:p>
        </p:txBody>
      </p:sp>
      <p:sp>
        <p:nvSpPr>
          <p:cNvPr id="3" name="Содержимое 2"/>
          <p:cNvSpPr>
            <a:spLocks noGrp="1"/>
          </p:cNvSpPr>
          <p:nvPr>
            <p:ph idx="1"/>
          </p:nvPr>
        </p:nvSpPr>
        <p:spPr/>
        <p:txBody>
          <a:bodyPr>
            <a:normAutofit fontScale="92500"/>
          </a:bodyPr>
          <a:lstStyle/>
          <a:p>
            <a:r>
              <a:rPr lang="ru-RU" dirty="0" smtClean="0"/>
              <a:t>Если клиент колеблется «непонятно от чего»</a:t>
            </a:r>
          </a:p>
          <a:p>
            <a:r>
              <a:rPr lang="ru-RU" dirty="0" smtClean="0"/>
              <a:t>Прямо спросите – думает ли он о том, чтобы купить или не купить вообще, или купить сейчас или купить потом.</a:t>
            </a:r>
          </a:p>
          <a:p>
            <a:r>
              <a:rPr lang="ru-RU" dirty="0" smtClean="0"/>
              <a:t>Во многих случаях может оказаться проще договориться прямо сейчас о покупке «потом» (и подписать договор об этом), чем пытаться убедить клиента купить «сейчас»</a:t>
            </a:r>
            <a:endParaRPr lang="ru-RU" dirty="0"/>
          </a:p>
        </p:txBody>
      </p:sp>
    </p:spTree>
    <p:extLst>
      <p:ext uri="{BB962C8B-B14F-4D97-AF65-F5344CB8AC3E}">
        <p14:creationId xmlns:p14="http://schemas.microsoft.com/office/powerpoint/2010/main" val="1812203015"/>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азвание 1"/>
          <p:cNvSpPr>
            <a:spLocks noGrp="1"/>
          </p:cNvSpPr>
          <p:nvPr>
            <p:ph type="title"/>
          </p:nvPr>
        </p:nvSpPr>
        <p:spPr/>
        <p:txBody>
          <a:bodyPr/>
          <a:lstStyle/>
          <a:p>
            <a:r>
              <a:rPr lang="ru-RU" dirty="0" smtClean="0">
                <a:solidFill>
                  <a:srgbClr val="FF0000"/>
                </a:solidFill>
              </a:rPr>
              <a:t>Упражнение</a:t>
            </a:r>
            <a:endParaRPr lang="ru-RU" dirty="0">
              <a:solidFill>
                <a:srgbClr val="FF0000"/>
              </a:solidFill>
            </a:endParaRPr>
          </a:p>
        </p:txBody>
      </p:sp>
      <p:sp>
        <p:nvSpPr>
          <p:cNvPr id="3" name="Содержимое 2"/>
          <p:cNvSpPr>
            <a:spLocks noGrp="1"/>
          </p:cNvSpPr>
          <p:nvPr>
            <p:ph idx="1"/>
          </p:nvPr>
        </p:nvSpPr>
        <p:spPr/>
        <p:txBody>
          <a:bodyPr/>
          <a:lstStyle/>
          <a:p>
            <a:r>
              <a:rPr lang="ru-RU" dirty="0" smtClean="0">
                <a:solidFill>
                  <a:srgbClr val="FF0000"/>
                </a:solidFill>
              </a:rPr>
              <a:t>Вопрос для группы: есть ли какие-то другие техники заключения сделки, которые мы не перечислили?</a:t>
            </a:r>
          </a:p>
          <a:p>
            <a:r>
              <a:rPr lang="ru-RU" dirty="0" smtClean="0">
                <a:solidFill>
                  <a:srgbClr val="FF0000"/>
                </a:solidFill>
              </a:rPr>
              <a:t>Что вам помогает?</a:t>
            </a:r>
          </a:p>
          <a:p>
            <a:r>
              <a:rPr lang="ru-RU" dirty="0" smtClean="0">
                <a:solidFill>
                  <a:srgbClr val="FF0000"/>
                </a:solidFill>
              </a:rPr>
              <a:t>Как вы действуете?</a:t>
            </a:r>
            <a:endParaRPr lang="ru-RU" dirty="0">
              <a:solidFill>
                <a:srgbClr val="FF0000"/>
              </a:solidFill>
            </a:endParaRPr>
          </a:p>
        </p:txBody>
      </p:sp>
    </p:spTree>
    <p:extLst>
      <p:ext uri="{BB962C8B-B14F-4D97-AF65-F5344CB8AC3E}">
        <p14:creationId xmlns:p14="http://schemas.microsoft.com/office/powerpoint/2010/main" val="3880542790"/>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азвание 1"/>
          <p:cNvSpPr>
            <a:spLocks noGrp="1"/>
          </p:cNvSpPr>
          <p:nvPr>
            <p:ph type="title"/>
          </p:nvPr>
        </p:nvSpPr>
        <p:spPr/>
        <p:txBody>
          <a:bodyPr/>
          <a:lstStyle/>
          <a:p>
            <a:r>
              <a:rPr lang="ru-RU" dirty="0" smtClean="0"/>
              <a:t>Участие в выполнении контракта</a:t>
            </a:r>
            <a:endParaRPr lang="ru-RU" dirty="0"/>
          </a:p>
        </p:txBody>
      </p:sp>
      <p:sp>
        <p:nvSpPr>
          <p:cNvPr id="3" name="Содержимое 2"/>
          <p:cNvSpPr>
            <a:spLocks noGrp="1"/>
          </p:cNvSpPr>
          <p:nvPr>
            <p:ph idx="1"/>
          </p:nvPr>
        </p:nvSpPr>
        <p:spPr/>
        <p:txBody>
          <a:bodyPr>
            <a:normAutofit fontScale="85000" lnSpcReduction="10000"/>
          </a:bodyPr>
          <a:lstStyle/>
          <a:p>
            <a:r>
              <a:rPr lang="ru-RU" dirty="0" smtClean="0"/>
              <a:t>Не бросайте клиента после того, как он поставил подпись (или перечислил деньги)</a:t>
            </a:r>
          </a:p>
          <a:p>
            <a:r>
              <a:rPr lang="ru-RU" dirty="0" smtClean="0"/>
              <a:t>Убедитесь, что все идет хорошо, договоренности выполняются</a:t>
            </a:r>
          </a:p>
          <a:p>
            <a:r>
              <a:rPr lang="ru-RU" dirty="0" smtClean="0"/>
              <a:t>Будьте профессиональны – счета, акты, приложения к договору доставляются клиенту в нужные сроки</a:t>
            </a:r>
          </a:p>
          <a:p>
            <a:r>
              <a:rPr lang="ru-RU" dirty="0" smtClean="0"/>
              <a:t>Любое ухудшение в отношениях будет болезненно восприниматься клиентом. Если раньше он просто «собирался» у вас что-то купить, и вы «танцевали» вокруг него, то теперь-то он реально покупает. А вы про него забыли? </a:t>
            </a:r>
            <a:endParaRPr lang="ru-RU" dirty="0"/>
          </a:p>
        </p:txBody>
      </p:sp>
    </p:spTree>
    <p:extLst>
      <p:ext uri="{BB962C8B-B14F-4D97-AF65-F5344CB8AC3E}">
        <p14:creationId xmlns:p14="http://schemas.microsoft.com/office/powerpoint/2010/main" val="1332450160"/>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азвание 1"/>
          <p:cNvSpPr>
            <a:spLocks noGrp="1"/>
          </p:cNvSpPr>
          <p:nvPr>
            <p:ph type="title"/>
          </p:nvPr>
        </p:nvSpPr>
        <p:spPr/>
        <p:txBody>
          <a:bodyPr>
            <a:normAutofit fontScale="90000"/>
          </a:bodyPr>
          <a:lstStyle/>
          <a:p>
            <a:r>
              <a:rPr lang="ru-RU" dirty="0" smtClean="0"/>
              <a:t>Анализ результатов и </a:t>
            </a:r>
            <a:br>
              <a:rPr lang="ru-RU" dirty="0" smtClean="0"/>
            </a:br>
            <a:r>
              <a:rPr lang="ru-RU" dirty="0" smtClean="0"/>
              <a:t>дальнейшие шаги</a:t>
            </a:r>
            <a:endParaRPr lang="ru-RU" dirty="0"/>
          </a:p>
        </p:txBody>
      </p:sp>
      <p:sp>
        <p:nvSpPr>
          <p:cNvPr id="3" name="Содержимое 2"/>
          <p:cNvSpPr>
            <a:spLocks noGrp="1"/>
          </p:cNvSpPr>
          <p:nvPr>
            <p:ph idx="1"/>
          </p:nvPr>
        </p:nvSpPr>
        <p:spPr/>
        <p:txBody>
          <a:bodyPr>
            <a:normAutofit/>
          </a:bodyPr>
          <a:lstStyle/>
          <a:p>
            <a:r>
              <a:rPr lang="ru-RU" dirty="0" smtClean="0"/>
              <a:t>Общайтесь с клиентом! Слушайте обратную связь</a:t>
            </a:r>
          </a:p>
          <a:p>
            <a:r>
              <a:rPr lang="ru-RU" dirty="0" smtClean="0"/>
              <a:t>Что получилось, что нет</a:t>
            </a:r>
          </a:p>
          <a:p>
            <a:r>
              <a:rPr lang="ru-RU" dirty="0" smtClean="0"/>
              <a:t>Как можно улучшить</a:t>
            </a:r>
          </a:p>
          <a:p>
            <a:r>
              <a:rPr lang="ru-RU" dirty="0" smtClean="0"/>
              <a:t>А может быть надо уменьшить объем? </a:t>
            </a:r>
          </a:p>
          <a:p>
            <a:pPr lvl="1"/>
            <a:r>
              <a:rPr lang="ru-RU" dirty="0" smtClean="0"/>
              <a:t>Не бойтесь обсуждения этого – часто сохранить 50% контракта лучше, чем потерять его совсем.</a:t>
            </a:r>
          </a:p>
          <a:p>
            <a:r>
              <a:rPr lang="ru-RU" dirty="0" smtClean="0"/>
              <a:t>Есть ли другие потребности</a:t>
            </a:r>
            <a:endParaRPr lang="ru-RU" dirty="0"/>
          </a:p>
          <a:p>
            <a:endParaRPr lang="ru-RU" dirty="0"/>
          </a:p>
        </p:txBody>
      </p:sp>
    </p:spTree>
    <p:extLst>
      <p:ext uri="{BB962C8B-B14F-4D97-AF65-F5344CB8AC3E}">
        <p14:creationId xmlns:p14="http://schemas.microsoft.com/office/powerpoint/2010/main" val="9026882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азвание 1"/>
          <p:cNvSpPr>
            <a:spLocks noGrp="1"/>
          </p:cNvSpPr>
          <p:nvPr>
            <p:ph type="title"/>
          </p:nvPr>
        </p:nvSpPr>
        <p:spPr/>
        <p:txBody>
          <a:bodyPr/>
          <a:lstStyle/>
          <a:p>
            <a:r>
              <a:rPr lang="ru-RU" dirty="0" smtClean="0"/>
              <a:t>Воронка продаж</a:t>
            </a:r>
            <a:endParaRPr lang="ru-RU" dirty="0"/>
          </a:p>
        </p:txBody>
      </p:sp>
      <p:graphicFrame>
        <p:nvGraphicFramePr>
          <p:cNvPr id="6" name="Содержимое 5"/>
          <p:cNvGraphicFramePr>
            <a:graphicFrameLocks noGrp="1"/>
          </p:cNvGraphicFramePr>
          <p:nvPr>
            <p:ph idx="1"/>
            <p:extLst>
              <p:ext uri="{D42A27DB-BD31-4B8C-83A1-F6EECF244321}">
                <p14:modId xmlns:p14="http://schemas.microsoft.com/office/powerpoint/2010/main" val="2688081896"/>
              </p:ext>
            </p:extLst>
          </p:nvPr>
        </p:nvGraphicFramePr>
        <p:xfrm>
          <a:off x="457200" y="1600200"/>
          <a:ext cx="8229600" cy="497890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3287067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азвание 1"/>
          <p:cNvSpPr>
            <a:spLocks noGrp="1"/>
          </p:cNvSpPr>
          <p:nvPr>
            <p:ph type="title"/>
          </p:nvPr>
        </p:nvSpPr>
        <p:spPr/>
        <p:txBody>
          <a:bodyPr/>
          <a:lstStyle/>
          <a:p>
            <a:r>
              <a:rPr lang="ru-RU" dirty="0" smtClean="0"/>
              <a:t>Кто такой «ЛПР»</a:t>
            </a:r>
            <a:endParaRPr lang="ru-RU" dirty="0"/>
          </a:p>
        </p:txBody>
      </p:sp>
      <p:sp>
        <p:nvSpPr>
          <p:cNvPr id="3" name="Содержимое 2"/>
          <p:cNvSpPr>
            <a:spLocks noGrp="1"/>
          </p:cNvSpPr>
          <p:nvPr>
            <p:ph idx="1"/>
          </p:nvPr>
        </p:nvSpPr>
        <p:spPr/>
        <p:txBody>
          <a:bodyPr>
            <a:normAutofit fontScale="85000" lnSpcReduction="10000"/>
          </a:bodyPr>
          <a:lstStyle/>
          <a:p>
            <a:r>
              <a:rPr lang="ru-RU" dirty="0" smtClean="0"/>
              <a:t>Лицо, принимающее решение</a:t>
            </a:r>
          </a:p>
          <a:p>
            <a:r>
              <a:rPr lang="ru-RU" dirty="0" smtClean="0"/>
              <a:t>Человек, который вправе принять решение о покупке того, что вы продаете</a:t>
            </a:r>
          </a:p>
          <a:p>
            <a:r>
              <a:rPr lang="ru-RU" dirty="0" smtClean="0"/>
              <a:t>Разные продукты = разные ЛПР</a:t>
            </a:r>
          </a:p>
          <a:p>
            <a:r>
              <a:rPr lang="ru-RU" dirty="0" smtClean="0"/>
              <a:t>Как правило, нет смысла вести какие-то переговоры с кем-то кроме ЛПР</a:t>
            </a:r>
          </a:p>
          <a:p>
            <a:pPr lvl="1"/>
            <a:r>
              <a:rPr lang="ru-RU" dirty="0" smtClean="0"/>
              <a:t>Единственное исключение: сильно централизованные организации, где окончательные решения все равно принимает директор, а другие сотрудники носят решения к нему на утверждение (в </a:t>
            </a:r>
            <a:r>
              <a:rPr lang="ru-RU" dirty="0" err="1" smtClean="0"/>
              <a:t>т.ч</a:t>
            </a:r>
            <a:r>
              <a:rPr lang="ru-RU" dirty="0" smtClean="0"/>
              <a:t>. и решение купить у вас)</a:t>
            </a:r>
            <a:endParaRPr lang="ru-RU" dirty="0"/>
          </a:p>
        </p:txBody>
      </p:sp>
    </p:spTree>
    <p:extLst>
      <p:ext uri="{BB962C8B-B14F-4D97-AF65-F5344CB8AC3E}">
        <p14:creationId xmlns:p14="http://schemas.microsoft.com/office/powerpoint/2010/main" val="14358352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азвание 1"/>
          <p:cNvSpPr>
            <a:spLocks noGrp="1"/>
          </p:cNvSpPr>
          <p:nvPr>
            <p:ph type="title"/>
          </p:nvPr>
        </p:nvSpPr>
        <p:spPr/>
        <p:txBody>
          <a:bodyPr/>
          <a:lstStyle/>
          <a:p>
            <a:r>
              <a:rPr lang="ru-RU" dirty="0" smtClean="0"/>
              <a:t>Что такое «питч» (</a:t>
            </a:r>
            <a:r>
              <a:rPr lang="en-US" dirty="0" smtClean="0"/>
              <a:t>pitch)</a:t>
            </a:r>
            <a:endParaRPr lang="ru-RU" dirty="0"/>
          </a:p>
        </p:txBody>
      </p:sp>
      <p:sp>
        <p:nvSpPr>
          <p:cNvPr id="3" name="Содержимое 2"/>
          <p:cNvSpPr>
            <a:spLocks noGrp="1"/>
          </p:cNvSpPr>
          <p:nvPr>
            <p:ph idx="1"/>
          </p:nvPr>
        </p:nvSpPr>
        <p:spPr/>
        <p:txBody>
          <a:bodyPr>
            <a:normAutofit fontScale="92500" lnSpcReduction="10000"/>
          </a:bodyPr>
          <a:lstStyle/>
          <a:p>
            <a:r>
              <a:rPr lang="ru-RU" dirty="0" smtClean="0"/>
              <a:t>Краткий рассказ (буквально в 20 словах) о том, что делает компания, и чем она выделяется.</a:t>
            </a:r>
          </a:p>
          <a:p>
            <a:r>
              <a:rPr lang="ru-RU" dirty="0" smtClean="0"/>
              <a:t>Часто называют «</a:t>
            </a:r>
            <a:r>
              <a:rPr lang="en-US" dirty="0" smtClean="0"/>
              <a:t>elevator pitch</a:t>
            </a:r>
            <a:r>
              <a:rPr lang="ru-RU" dirty="0" smtClean="0"/>
              <a:t>» – что вы успеете сказать о своей компании человеку, с которым едете в лифте (за 30 секунд)</a:t>
            </a:r>
          </a:p>
          <a:p>
            <a:r>
              <a:rPr lang="ru-RU" dirty="0" smtClean="0"/>
              <a:t>Принципиально важно, чтобы продавцы использовали одинаковый питч. Согласитесь, странно, если один продавец рассказывает о «самых дешевых трубах», а другой о «самом полном ассортименте труб»</a:t>
            </a:r>
            <a:endParaRPr lang="ru-RU" dirty="0"/>
          </a:p>
        </p:txBody>
      </p:sp>
    </p:spTree>
    <p:extLst>
      <p:ext uri="{BB962C8B-B14F-4D97-AF65-F5344CB8AC3E}">
        <p14:creationId xmlns:p14="http://schemas.microsoft.com/office/powerpoint/2010/main" val="2137011217"/>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777</TotalTime>
  <Words>5306</Words>
  <Application>Microsoft Macintosh PowerPoint</Application>
  <PresentationFormat>Экран (4:3)</PresentationFormat>
  <Paragraphs>394</Paragraphs>
  <Slides>67</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67</vt:i4>
      </vt:variant>
    </vt:vector>
  </HeadingPairs>
  <TitlesOfParts>
    <vt:vector size="68" baseType="lpstr">
      <vt:lpstr>Тема Office</vt:lpstr>
      <vt:lpstr>Основы продаж b2b</vt:lpstr>
      <vt:lpstr>Наши договоренности</vt:lpstr>
      <vt:lpstr>Этапы продажи для покупателя</vt:lpstr>
      <vt:lpstr>Этапы продажи для продавца</vt:lpstr>
      <vt:lpstr>Этапы продажи для продавца</vt:lpstr>
      <vt:lpstr>Этапы продажи для продавца</vt:lpstr>
      <vt:lpstr>Воронка продаж</vt:lpstr>
      <vt:lpstr>Кто такой «ЛПР»</vt:lpstr>
      <vt:lpstr>Что такое «питч» (pitch)</vt:lpstr>
      <vt:lpstr>Что такое «скрипт»</vt:lpstr>
      <vt:lpstr>Что такое CRM?</vt:lpstr>
      <vt:lpstr>Отношение к тому, что продаете</vt:lpstr>
      <vt:lpstr>Как поверить то, что продаете?</vt:lpstr>
      <vt:lpstr>Как поверить то, что продаете?</vt:lpstr>
      <vt:lpstr>Как поверить то, что продаете?</vt:lpstr>
      <vt:lpstr>Как поверить то, что продаете?</vt:lpstr>
      <vt:lpstr>Поиск подходящей аудитории</vt:lpstr>
      <vt:lpstr>Убедитесь, что вы пытаетесь продавать тем, кому это нужно</vt:lpstr>
      <vt:lpstr>Ваша сеть контактов</vt:lpstr>
      <vt:lpstr>Ваша сеть контактов</vt:lpstr>
      <vt:lpstr>Строим свои сети</vt:lpstr>
      <vt:lpstr>Первичный поиск потенциальных клиентов</vt:lpstr>
      <vt:lpstr>Как добраться до ЛПР – совет №1</vt:lpstr>
      <vt:lpstr>Как добраться до ЛПР – совет №2</vt:lpstr>
      <vt:lpstr>Как добраться до ЛПР – совет №3</vt:lpstr>
      <vt:lpstr>Как добраться до ЛПР – совет №4</vt:lpstr>
      <vt:lpstr>Квалификация</vt:lpstr>
      <vt:lpstr>Квалификация</vt:lpstr>
      <vt:lpstr>Золотые клиенты</vt:lpstr>
      <vt:lpstr>Как назначить встречу</vt:lpstr>
      <vt:lpstr>Встреча и презентация</vt:lpstr>
      <vt:lpstr>Встреча и презентация</vt:lpstr>
      <vt:lpstr>Встреча и презентация</vt:lpstr>
      <vt:lpstr>Работа с возражениями</vt:lpstr>
      <vt:lpstr>Работа с возражениями</vt:lpstr>
      <vt:lpstr>3 шага отработки возражений</vt:lpstr>
      <vt:lpstr>2 класса возражений</vt:lpstr>
      <vt:lpstr>Объективные возражения</vt:lpstr>
      <vt:lpstr>Декларативные возражения</vt:lpstr>
      <vt:lpstr>Декларативные возражения</vt:lpstr>
      <vt:lpstr>«Ваша цена слишком высока»</vt:lpstr>
      <vt:lpstr>«Ваша цена слишком высока»</vt:lpstr>
      <vt:lpstr>«У нас нет столько денег»</vt:lpstr>
      <vt:lpstr>«Это можно купить дешевле»</vt:lpstr>
      <vt:lpstr>«Мы делаем это сами»</vt:lpstr>
      <vt:lpstr>«Нет необходимости»</vt:lpstr>
      <vt:lpstr>«Нужно согласие от Х»</vt:lpstr>
      <vt:lpstr>«Мы это уже покупаем в другом месте»</vt:lpstr>
      <vt:lpstr>«Вы предлагаете X,  а нам нужно X и Y»</vt:lpstr>
      <vt:lpstr>«У вас нет опыта в нашей индустрии»</vt:lpstr>
      <vt:lpstr>«У нас сжатые сроки, вы заявляете другие»</vt:lpstr>
      <vt:lpstr>«Мы раньше покупали это, и остались недовольны»</vt:lpstr>
      <vt:lpstr>Упражнение</vt:lpstr>
      <vt:lpstr>Как продвинуть клиента к заключению сделки</vt:lpstr>
      <vt:lpstr>Формальная готовность</vt:lpstr>
      <vt:lpstr>«Я подумаю»</vt:lpstr>
      <vt:lpstr>Плюсы-минусы</vt:lpstr>
      <vt:lpstr>Если «да», то «да»?</vt:lpstr>
      <vt:lpstr>Цена с другой стороны</vt:lpstr>
      <vt:lpstr>Бесплатное демо</vt:lpstr>
      <vt:lpstr>Ограничение по сроку или доступности</vt:lpstr>
      <vt:lpstr>Ранжируйте готовность</vt:lpstr>
      <vt:lpstr>Воображаемая картинка</vt:lpstr>
      <vt:lpstr>«Вообще или позже»</vt:lpstr>
      <vt:lpstr>Упражнение</vt:lpstr>
      <vt:lpstr>Участие в выполнении контракта</vt:lpstr>
      <vt:lpstr>Анализ результатов и  дальнейшие шаги</vt:lpstr>
    </vt:vector>
  </TitlesOfParts>
  <Company>Home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Eugene</dc:creator>
  <cp:lastModifiedBy>Eugene</cp:lastModifiedBy>
  <cp:revision>132</cp:revision>
  <dcterms:created xsi:type="dcterms:W3CDTF">2015-01-02T07:18:51Z</dcterms:created>
  <dcterms:modified xsi:type="dcterms:W3CDTF">2015-01-15T01:32:59Z</dcterms:modified>
</cp:coreProperties>
</file>